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3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91" r:id="rId25"/>
    <p:sldId id="281" r:id="rId26"/>
    <p:sldId id="282" r:id="rId27"/>
    <p:sldId id="283" r:id="rId28"/>
    <p:sldId id="284" r:id="rId29"/>
    <p:sldId id="285" r:id="rId30"/>
    <p:sldId id="286" r:id="rId31"/>
    <p:sldId id="287" r:id="rId32"/>
    <p:sldId id="289" r:id="rId33"/>
    <p:sldId id="290"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3693"/>
    <p:restoredTop sz="72923"/>
  </p:normalViewPr>
  <p:slideViewPr>
    <p:cSldViewPr snapToGrid="0">
      <p:cViewPr varScale="1">
        <p:scale>
          <a:sx n="80" d="100"/>
          <a:sy n="80" d="100"/>
        </p:scale>
        <p:origin x="760"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09059A6-0216-6F42-90D7-FB8E835D88E2}" type="datetimeFigureOut">
              <a:rPr lang="en-US" smtClean="0"/>
              <a:t>2/4/26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B3A55CB-7807-FD45-B7FC-9D1966BC5B81}" type="slidenum">
              <a:rPr lang="en-US" smtClean="0"/>
              <a:t>‹#›</a:t>
            </a:fld>
            <a:endParaRPr lang="en-US"/>
          </a:p>
        </p:txBody>
      </p:sp>
    </p:spTree>
    <p:extLst>
      <p:ext uri="{BB962C8B-B14F-4D97-AF65-F5344CB8AC3E}">
        <p14:creationId xmlns:p14="http://schemas.microsoft.com/office/powerpoint/2010/main" val="29343449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clearwayclinic.com/rh-factor-what-is-it-and-why-does-it-matter/"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aabb.org/news-resources/resources/transfusion-medicine/highlights-of-transfusion-medicine-history"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publicdomainreview.org/essay/beast-in-the-blood-jean-denis-and-the-transfusion-affair/#fn6" TargetMode="External"/><Relationship Id="rId2" Type="http://schemas.openxmlformats.org/officeDocument/2006/relationships/slide" Target="../slides/slide9.xml"/><Relationship Id="rId1" Type="http://schemas.openxmlformats.org/officeDocument/2006/relationships/notesMaster" Target="../notesMasters/notesMaster1.xml"/><Relationship Id="rId5" Type="http://schemas.openxmlformats.org/officeDocument/2006/relationships/hyperlink" Target="https://publicdomainreview.org/essay/beast-in-the-blood-jean-denis-and-the-transfusion-affair/" TargetMode="External"/><Relationship Id="rId4" Type="http://schemas.openxmlformats.org/officeDocument/2006/relationships/hyperlink" Target="https://publicdomainreview.org/essay/beast-in-the-blood-jean-denis-and-the-transfusion-affair/#fn7" TargetMode="Externa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historynewsnetwork.org/article/the-surprising-story-of-the-first-blood-transfusio"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stanfordbloodcenter.org/100th-anniversary-first-blood-bank/"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 around the room and encourage 2-3 “good cases” to discuss and refer to during the morning</a:t>
            </a:r>
          </a:p>
        </p:txBody>
      </p:sp>
      <p:sp>
        <p:nvSpPr>
          <p:cNvPr id="4" name="Slide Number Placeholder 3"/>
          <p:cNvSpPr>
            <a:spLocks noGrp="1"/>
          </p:cNvSpPr>
          <p:nvPr>
            <p:ph type="sldNum" sz="quarter" idx="5"/>
          </p:nvPr>
        </p:nvSpPr>
        <p:spPr/>
        <p:txBody>
          <a:bodyPr/>
          <a:lstStyle/>
          <a:p>
            <a:fld id="{CB3A55CB-7807-FD45-B7FC-9D1966BC5B81}" type="slidenum">
              <a:rPr lang="en-US" smtClean="0"/>
              <a:t>3</a:t>
            </a:fld>
            <a:endParaRPr lang="en-US"/>
          </a:p>
        </p:txBody>
      </p:sp>
    </p:spTree>
    <p:extLst>
      <p:ext uri="{BB962C8B-B14F-4D97-AF65-F5344CB8AC3E}">
        <p14:creationId xmlns:p14="http://schemas.microsoft.com/office/powerpoint/2010/main" val="28261144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6" name="Google Shape;156;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Components:</a:t>
            </a:r>
          </a:p>
          <a:p>
            <a:pPr marL="0" lvl="0" indent="0" algn="l" rtl="0">
              <a:spcBef>
                <a:spcPts val="0"/>
              </a:spcBef>
              <a:spcAft>
                <a:spcPts val="0"/>
              </a:spcAft>
              <a:buNone/>
            </a:pPr>
            <a:r>
              <a:rPr lang="en-US" dirty="0"/>
              <a:t>-can take one unit and turn it into 3 products = more potential uses</a:t>
            </a:r>
          </a:p>
          <a:p>
            <a:pPr marL="0" lvl="0" indent="0" algn="l" rtl="0">
              <a:spcBef>
                <a:spcPts val="0"/>
              </a:spcBef>
              <a:spcAft>
                <a:spcPts val="0"/>
              </a:spcAft>
              <a:buNone/>
            </a:pPr>
            <a:r>
              <a:rPr lang="en-US" dirty="0"/>
              <a:t>-can be sold separately (and therefore make more total money per unit)</a:t>
            </a:r>
          </a:p>
          <a:p>
            <a:pPr marL="0" lvl="0" indent="0" algn="l" rtl="0">
              <a:spcBef>
                <a:spcPts val="0"/>
              </a:spcBef>
              <a:spcAft>
                <a:spcPts val="0"/>
              </a:spcAft>
              <a:buNone/>
            </a:pPr>
            <a:r>
              <a:rPr lang="en-US" dirty="0"/>
              <a:t>-can be given for specific deficiencies in different patients (but need testing before transfusion)</a:t>
            </a:r>
          </a:p>
          <a:p>
            <a:pPr marL="0" lvl="0" indent="0" algn="l" rtl="0">
              <a:spcBef>
                <a:spcPts val="0"/>
              </a:spcBef>
              <a:spcAft>
                <a:spcPts val="0"/>
              </a:spcAft>
              <a:buNone/>
            </a:pPr>
            <a:r>
              <a:rPr lang="en-US" dirty="0"/>
              <a:t>-when </a:t>
            </a:r>
            <a:r>
              <a:rPr lang="en-US" dirty="0" err="1"/>
              <a:t>fronze</a:t>
            </a:r>
            <a:r>
              <a:rPr lang="en-US" dirty="0"/>
              <a:t> (i.e. plasma) can last a lot longer than maintaining in liquid form (longer shelf life of some components when separated)</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“Recent” Challenge to components:  Rapid transfusion of whole blood can be done quickly with “universal donor” (type O), and SAVES LIVES in acute trauma.</a:t>
            </a:r>
            <a:endParaRPr dirty="0"/>
          </a:p>
        </p:txBody>
      </p:sp>
      <p:sp>
        <p:nvSpPr>
          <p:cNvPr id="162" name="Google Shape;162;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9" name="Google Shape;169;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i="0">
                <a:solidFill>
                  <a:srgbClr val="2C1E03"/>
                </a:solidFill>
                <a:highlight>
                  <a:srgbClr val="FFFFFF"/>
                </a:highlight>
                <a:latin typeface="PT Serif"/>
                <a:ea typeface="PT Serif"/>
                <a:cs typeface="PT Serif"/>
                <a:sym typeface="PT Serif"/>
              </a:rPr>
              <a:t>1939/40</a:t>
            </a:r>
            <a:r>
              <a:rPr lang="en-US" b="0" i="0">
                <a:solidFill>
                  <a:srgbClr val="2C1E03"/>
                </a:solidFill>
                <a:highlight>
                  <a:srgbClr val="FFFFFF"/>
                </a:highlight>
                <a:latin typeface="PT Serif"/>
                <a:ea typeface="PT Serif"/>
                <a:cs typeface="PT Serif"/>
                <a:sym typeface="PT Serif"/>
              </a:rPr>
              <a:t> The Rh blood group system is discovered by Karl Landsteiner, Alex Wiener, Philip Levine, and R.E. Stetson and is soon recognized as the cause of the majority of transfusion reactions. Identification of the Rh factor takes its place next to the discovery of ABO as one of the most important breakthroughs in the field of blood banking.</a:t>
            </a:r>
            <a:endParaRPr/>
          </a:p>
          <a:p>
            <a:pPr marL="0" lvl="0" indent="0" algn="l" rtl="0">
              <a:spcBef>
                <a:spcPts val="0"/>
              </a:spcBef>
              <a:spcAft>
                <a:spcPts val="0"/>
              </a:spcAft>
              <a:buNone/>
            </a:pPr>
            <a:r>
              <a:rPr lang="en-US" b="1" i="0">
                <a:solidFill>
                  <a:srgbClr val="2C1E03"/>
                </a:solidFill>
                <a:highlight>
                  <a:srgbClr val="FFFFFF"/>
                </a:highlight>
                <a:latin typeface="PT Serif"/>
                <a:ea typeface="PT Serif"/>
                <a:cs typeface="PT Serif"/>
                <a:sym typeface="PT Serif"/>
              </a:rPr>
              <a:t>1940</a:t>
            </a:r>
            <a:r>
              <a:rPr lang="en-US" b="0" i="0">
                <a:solidFill>
                  <a:srgbClr val="2C1E03"/>
                </a:solidFill>
                <a:highlight>
                  <a:srgbClr val="FFFFFF"/>
                </a:highlight>
                <a:latin typeface="PT Serif"/>
                <a:ea typeface="PT Serif"/>
                <a:cs typeface="PT Serif"/>
                <a:sym typeface="PT Serif"/>
              </a:rPr>
              <a:t> The United States government establishes a nationwide program for the collection of blood. Charles R. Drew develops the “Plasma for Britain” program — a pilot project to collect blood for shipment to the British Isles. The American Red Cross participates, collecting 13 million units of blood by the end of World War II.</a:t>
            </a:r>
            <a:endParaRPr/>
          </a:p>
          <a:p>
            <a:pPr marL="0" lvl="0" indent="0" algn="l" rtl="0">
              <a:spcBef>
                <a:spcPts val="0"/>
              </a:spcBef>
              <a:spcAft>
                <a:spcPts val="0"/>
              </a:spcAft>
              <a:buNone/>
            </a:pPr>
            <a:r>
              <a:rPr lang="en-US" b="1" i="0">
                <a:solidFill>
                  <a:srgbClr val="2C1E03"/>
                </a:solidFill>
                <a:highlight>
                  <a:srgbClr val="FFFFFF"/>
                </a:highlight>
                <a:latin typeface="PT Serif"/>
                <a:ea typeface="PT Serif"/>
                <a:cs typeface="PT Serif"/>
                <a:sym typeface="PT Serif"/>
              </a:rPr>
              <a:t>1941</a:t>
            </a:r>
            <a:r>
              <a:rPr lang="en-US" b="0" i="0">
                <a:solidFill>
                  <a:srgbClr val="2C1E03"/>
                </a:solidFill>
                <a:highlight>
                  <a:srgbClr val="FFFFFF"/>
                </a:highlight>
                <a:latin typeface="PT Serif"/>
                <a:ea typeface="PT Serif"/>
                <a:cs typeface="PT Serif"/>
                <a:sym typeface="PT Serif"/>
              </a:rPr>
              <a:t> Isodor Ravdin, a prominent surgeon from Philadelphia, effectively treats victims of the Pearl Harbor attack with Cohn's albumin for shock. Injected into the blood stream, albumin absorbs liquid from surrounding tissues, preventing blood vessels from collapsing, a finding associated with shock.</a:t>
            </a:r>
            <a:endParaRPr/>
          </a:p>
          <a:p>
            <a:pPr marL="0" lvl="0" indent="0" algn="l" rtl="0">
              <a:spcBef>
                <a:spcPts val="0"/>
              </a:spcBef>
              <a:spcAft>
                <a:spcPts val="0"/>
              </a:spcAft>
              <a:buNone/>
            </a:pPr>
            <a:r>
              <a:rPr lang="en-US" b="0" i="0">
                <a:solidFill>
                  <a:srgbClr val="2C1E03"/>
                </a:solidFill>
                <a:highlight>
                  <a:srgbClr val="FFFFFF"/>
                </a:highlight>
                <a:latin typeface="PT Serif"/>
                <a:ea typeface="PT Serif"/>
                <a:cs typeface="PT Serif"/>
                <a:sym typeface="PT Serif"/>
              </a:rPr>
              <a:t>Image from: </a:t>
            </a:r>
            <a:r>
              <a:rPr lang="en-US" u="sng">
                <a:solidFill>
                  <a:schemeClr val="hlink"/>
                </a:solidFill>
                <a:hlinkClick r:id="rId3"/>
              </a:rPr>
              <a:t>Rh Factor: What is it and Why Does it Matter? - Clearway Clinic</a:t>
            </a:r>
            <a:endParaRPr b="0" i="0">
              <a:solidFill>
                <a:srgbClr val="2C1E03"/>
              </a:solidFill>
              <a:highlight>
                <a:srgbClr val="FFFFFF"/>
              </a:highlight>
              <a:latin typeface="PT Serif"/>
              <a:ea typeface="PT Serif"/>
              <a:cs typeface="PT Serif"/>
              <a:sym typeface="PT Serif"/>
            </a:endParaRPr>
          </a:p>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6" name="Google Shape;176;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US"/>
              <a:t>Shires paper from 1976 changed 3 decades of our approach to traumatic hemorrhage resuscitation</a:t>
            </a:r>
            <a:endParaRPr/>
          </a:p>
        </p:txBody>
      </p:sp>
      <p:sp>
        <p:nvSpPr>
          <p:cNvPr id="177" name="Google Shape;177;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15</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7" name="Google Shape;187;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rmAutofit/>
          </a:bodyPr>
          <a:lstStyle/>
          <a:p>
            <a:pPr marL="457200" marR="0" lvl="0" indent="-317500" algn="l" rtl="0">
              <a:lnSpc>
                <a:spcPct val="100000"/>
              </a:lnSpc>
              <a:spcBef>
                <a:spcPts val="0"/>
              </a:spcBef>
              <a:spcAft>
                <a:spcPts val="0"/>
              </a:spcAft>
              <a:buClr>
                <a:srgbClr val="000000"/>
              </a:buClr>
              <a:buSzPts val="1400"/>
              <a:buFont typeface="Arial"/>
              <a:buChar char="●"/>
            </a:pPr>
            <a:r>
              <a:rPr lang="en-US" sz="1100" i="1" dirty="0"/>
              <a:t>Special Thanks to Dr. Jay </a:t>
            </a:r>
            <a:r>
              <a:rPr lang="en-US" sz="1100" i="1" dirty="0" err="1"/>
              <a:t>Johannigman</a:t>
            </a:r>
            <a:r>
              <a:rPr lang="en-US" sz="1100" i="1" dirty="0"/>
              <a:t> MD,FACS</a:t>
            </a:r>
          </a:p>
          <a:p>
            <a:pPr marL="457200" marR="0" lvl="0" indent="-317500" algn="l" rtl="0">
              <a:lnSpc>
                <a:spcPct val="100000"/>
              </a:lnSpc>
              <a:spcBef>
                <a:spcPts val="0"/>
              </a:spcBef>
              <a:spcAft>
                <a:spcPts val="0"/>
              </a:spcAft>
              <a:buClr>
                <a:srgbClr val="000000"/>
              </a:buClr>
              <a:buSzPts val="1400"/>
              <a:buFont typeface="Arial"/>
              <a:buChar char="●"/>
            </a:pPr>
            <a:endParaRPr lang="en-US" sz="1100" i="1" dirty="0"/>
          </a:p>
          <a:p>
            <a:pPr marL="457200" marR="0" lvl="0" indent="-317500" algn="l" rtl="0">
              <a:lnSpc>
                <a:spcPct val="100000"/>
              </a:lnSpc>
              <a:spcBef>
                <a:spcPts val="0"/>
              </a:spcBef>
              <a:spcAft>
                <a:spcPts val="0"/>
              </a:spcAft>
              <a:buClr>
                <a:srgbClr val="000000"/>
              </a:buClr>
              <a:buSzPts val="1400"/>
              <a:buFont typeface="Arial"/>
              <a:buChar char="●"/>
            </a:pPr>
            <a:r>
              <a:rPr lang="en-US" sz="1100" i="1" dirty="0"/>
              <a:t>The WHOLE is better than the sum of the parts – and therefore more effective in acute resuscitation. </a:t>
            </a:r>
          </a:p>
          <a:p>
            <a:pPr marL="457200" marR="0" lvl="0" indent="-317500" algn="l" rtl="0">
              <a:lnSpc>
                <a:spcPct val="100000"/>
              </a:lnSpc>
              <a:spcBef>
                <a:spcPts val="0"/>
              </a:spcBef>
              <a:spcAft>
                <a:spcPts val="0"/>
              </a:spcAft>
              <a:buClr>
                <a:srgbClr val="000000"/>
              </a:buClr>
              <a:buSzPts val="1400"/>
              <a:buFont typeface="Arial"/>
              <a:buChar char="●"/>
            </a:pPr>
            <a:endParaRPr lang="en-US" sz="1100" i="1" dirty="0"/>
          </a:p>
          <a:p>
            <a:pPr marL="457200" marR="0" lvl="0" indent="-317500" algn="l" rtl="0">
              <a:lnSpc>
                <a:spcPct val="100000"/>
              </a:lnSpc>
              <a:spcBef>
                <a:spcPts val="0"/>
              </a:spcBef>
              <a:spcAft>
                <a:spcPts val="0"/>
              </a:spcAft>
              <a:buClr>
                <a:srgbClr val="000000"/>
              </a:buClr>
              <a:buSzPts val="1400"/>
              <a:buFont typeface="Arial"/>
              <a:buChar char="●"/>
            </a:pPr>
            <a:r>
              <a:rPr lang="en-US" sz="1100" i="1" dirty="0"/>
              <a:t>More concentrated in less volume</a:t>
            </a:r>
            <a:endParaRPr dirty="0"/>
          </a:p>
          <a:p>
            <a:pPr marL="0" lvl="0" indent="0" algn="l" rtl="0">
              <a:spcBef>
                <a:spcPts val="0"/>
              </a:spcBef>
              <a:spcAft>
                <a:spcPts val="0"/>
              </a:spcAft>
              <a:buNone/>
            </a:pPr>
            <a:endParaRPr dirty="0"/>
          </a:p>
        </p:txBody>
      </p:sp>
      <p:sp>
        <p:nvSpPr>
          <p:cNvPr id="188" name="Google Shape;188;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17</a:t>
            </a:fld>
            <a:endParaRPr sz="1200" b="0" i="0" u="none" strike="noStrike" cap="none">
              <a:solidFill>
                <a:srgbClr val="000000"/>
              </a:solidFill>
              <a:latin typeface="Arial"/>
              <a:ea typeface="Arial"/>
              <a:cs typeface="Arial"/>
              <a:sym typeface="Arial"/>
            </a:endParaRPr>
          </a:p>
        </p:txBody>
      </p:sp>
      <p:sp>
        <p:nvSpPr>
          <p:cNvPr id="195" name="Google Shape;195;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96" name="Google Shape;196;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The Lethal Triad describes those aspects seen in patients that become severely coagulopathic and portends to poor outcomes and greatly increased mortality</a:t>
            </a:r>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From: https://</a:t>
            </a:r>
            <a:r>
              <a:rPr lang="en-US" dirty="0" err="1"/>
              <a:t>images.app.goo.gl</a:t>
            </a:r>
            <a:r>
              <a:rPr lang="en-US" dirty="0"/>
              <a:t>/hDGbfFT6b6on2huc8</a:t>
            </a:r>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8" name="Google Shape;208;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US" dirty="0"/>
              <a:t>This is one of many sentinel articles that showed whole blood directly increases survival in severely injured combat-related patients</a:t>
            </a:r>
            <a:endParaRPr dirty="0"/>
          </a:p>
        </p:txBody>
      </p:sp>
      <p:sp>
        <p:nvSpPr>
          <p:cNvPr id="209" name="Google Shape;209;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18</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Dr. Shackelford and her team from the Joint Trauma System clearly showed a significantly improved survivability (decreased mortality) in early prehospital blood transfusions.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This was a mix of </a:t>
            </a:r>
            <a:r>
              <a:rPr lang="en-US" dirty="0" err="1"/>
              <a:t>pRBCs</a:t>
            </a:r>
            <a:r>
              <a:rPr lang="en-US" dirty="0"/>
              <a:t> and whole blood</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15 minutes was added to an average of 21 minutes response to show transfusion </a:t>
            </a:r>
            <a:r>
              <a:rPr lang="en-US" i="1" u="sng" dirty="0"/>
              <a:t>within 36 minutes of injury</a:t>
            </a:r>
            <a:r>
              <a:rPr lang="en-US" dirty="0"/>
              <a:t> saves lives</a:t>
            </a:r>
            <a:endParaRPr dirty="0"/>
          </a:p>
        </p:txBody>
      </p:sp>
      <p:sp>
        <p:nvSpPr>
          <p:cNvPr id="215" name="Google Shape;215;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2" name="Google Shape;222;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0" name="Google Shape;100;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Encourage discussion</a:t>
            </a:r>
          </a:p>
        </p:txBody>
      </p:sp>
      <p:sp>
        <p:nvSpPr>
          <p:cNvPr id="4" name="Slide Number Placeholder 3"/>
          <p:cNvSpPr>
            <a:spLocks noGrp="1"/>
          </p:cNvSpPr>
          <p:nvPr>
            <p:ph type="sldNum" sz="quarter" idx="5"/>
          </p:nvPr>
        </p:nvSpPr>
        <p:spPr/>
        <p:txBody>
          <a:bodyPr/>
          <a:lstStyle/>
          <a:p>
            <a:fld id="{CB3A55CB-7807-FD45-B7FC-9D1966BC5B81}" type="slidenum">
              <a:rPr lang="en-US" smtClean="0"/>
              <a:t>4</a:t>
            </a:fld>
            <a:endParaRPr lang="en-US"/>
          </a:p>
        </p:txBody>
      </p:sp>
    </p:spTree>
    <p:extLst>
      <p:ext uri="{BB962C8B-B14F-4D97-AF65-F5344CB8AC3E}">
        <p14:creationId xmlns:p14="http://schemas.microsoft.com/office/powerpoint/2010/main" val="14630554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6" name="Google Shape;10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Key to this: it doesn’t matter which mnemonic they use…time to transfusion is important!</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After controlling external bleeding, the next step, if it hasn’t happened, is CALL FOR BLOOD within their system</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NOTE: the Committee for Tactical Combat Casualty Care recently talked about the “C” coming after the A and R.  But, in reality, with massive bleeding, there is a line that says ACTIVATE THE BLOOD SYSTEM.  When they recognize and control Massive Bleeding, the next step should be: “CALL FOR BLOOOD”</a:t>
            </a:r>
            <a:endParaRPr/>
          </a:p>
        </p:txBody>
      </p:sp>
      <p:sp>
        <p:nvSpPr>
          <p:cNvPr id="112" name="Google Shape;112;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4" name="Google Shape;124;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The use of tourniquets to control massive external bleeding has been incredibly successful for saving lives in military settings.  In fact, its success led to widespread use with law enforcement, EMS and lay persons.  It’s simple, easy to teach, and effective.</a:t>
            </a:r>
            <a:endParaRPr/>
          </a:p>
          <a:p>
            <a:pPr marL="0" lvl="0" indent="0" algn="l" rtl="0">
              <a:spcBef>
                <a:spcPts val="0"/>
              </a:spcBef>
              <a:spcAft>
                <a:spcPts val="0"/>
              </a:spcAft>
              <a:buNone/>
            </a:pPr>
            <a:endParaRPr/>
          </a:p>
          <a:p>
            <a:pPr marL="0" lvl="0" indent="0" algn="l" rtl="0">
              <a:spcBef>
                <a:spcPts val="0"/>
              </a:spcBef>
              <a:spcAft>
                <a:spcPts val="0"/>
              </a:spcAft>
              <a:buNone/>
            </a:pPr>
            <a:r>
              <a:rPr lang="en-US"/>
              <a:t>The widespread adoption, however, has led to overuse in some settings.  Additionally, placing a tourniquet for extended periods of time - generally defined as over 4-6 hours - may lead to life-threatening complications of reperfusion injuries leading to kidney failure, hyperkalemia and fatal arrhythmias.  Tourniquet overuse could also lead to limb loss.  So it is incumbent on EMS providers to understand which injuries need tourniquets.</a:t>
            </a:r>
            <a:endParaRPr/>
          </a:p>
          <a:p>
            <a:pPr marL="0" lvl="0" indent="0" algn="l" rtl="0">
              <a:spcBef>
                <a:spcPts val="0"/>
              </a:spcBef>
              <a:spcAft>
                <a:spcPts val="0"/>
              </a:spcAft>
              <a:buNone/>
            </a:pPr>
            <a:endParaRPr/>
          </a:p>
          <a:p>
            <a:pPr marL="0" lvl="0" indent="0" algn="l" rtl="0">
              <a:spcBef>
                <a:spcPts val="0"/>
              </a:spcBef>
              <a:spcAft>
                <a:spcPts val="0"/>
              </a:spcAft>
              <a:buNone/>
            </a:pPr>
            <a:r>
              <a:rPr lang="en-US"/>
              <a:t>The following exercise will help identify casualties that need tourniquets to control bleeding. </a:t>
            </a:r>
            <a:endParaRPr/>
          </a:p>
        </p:txBody>
      </p:sp>
      <p:sp>
        <p:nvSpPr>
          <p:cNvPr id="125" name="Google Shape;125;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25</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1" name="Google Shape;131;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9" name="Google Shape;139;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6" name="Google Shape;146;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0" name="Google Shape;160;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You might see overt bleeding: trauma to the extremities, or massive gastrointestinal bleeding – resulting in vomiting blood or passing blood from the rectum, or in the case of a pregnant patient with placental abruption.  These cases will be obvious.</a:t>
            </a:r>
            <a:endParaRPr/>
          </a:p>
          <a:p>
            <a:pPr marL="0" lvl="0" indent="0" algn="l" rtl="0">
              <a:spcBef>
                <a:spcPts val="0"/>
              </a:spcBef>
              <a:spcAft>
                <a:spcPts val="0"/>
              </a:spcAft>
              <a:buNone/>
            </a:pPr>
            <a:endParaRPr/>
          </a:p>
          <a:p>
            <a:pPr marL="0" lvl="0" indent="0" algn="l" rtl="0">
              <a:spcBef>
                <a:spcPts val="0"/>
              </a:spcBef>
              <a:spcAft>
                <a:spcPts val="0"/>
              </a:spcAft>
              <a:buNone/>
            </a:pPr>
            <a:r>
              <a:rPr lang="en-US"/>
              <a:t>But what about blunt trauma without external bleeding?  What about the patient who presents with hypotension and a concerning mechanism?  There are a number of areas to consider which can collect blood.  The CARTS mnemonic can be used as a memory aid.</a:t>
            </a:r>
            <a:endParaRPr/>
          </a:p>
          <a:p>
            <a:pPr marL="0" lvl="0" indent="0" algn="l" rtl="0">
              <a:spcBef>
                <a:spcPts val="0"/>
              </a:spcBef>
              <a:spcAft>
                <a:spcPts val="0"/>
              </a:spcAft>
              <a:buNone/>
            </a:pPr>
            <a:endParaRPr/>
          </a:p>
          <a:p>
            <a:pPr marL="0" lvl="0" indent="0" algn="l" rtl="0">
              <a:spcBef>
                <a:spcPts val="0"/>
              </a:spcBef>
              <a:spcAft>
                <a:spcPts val="0"/>
              </a:spcAft>
              <a:buNone/>
            </a:pPr>
            <a:r>
              <a:rPr lang="en-US"/>
              <a:t>CARTS stands for Chest, Abdomen, Retroperitoneum, Thigh and Street (as in - on the ground)</a:t>
            </a:r>
            <a:endParaRPr/>
          </a:p>
          <a:p>
            <a:pPr marL="0" lvl="0" indent="0" algn="l" rtl="0">
              <a:spcBef>
                <a:spcPts val="0"/>
              </a:spcBef>
              <a:spcAft>
                <a:spcPts val="0"/>
              </a:spcAft>
              <a:buNone/>
            </a:pPr>
            <a:endParaRPr/>
          </a:p>
          <a:p>
            <a:pPr marL="0" lvl="0" indent="0" algn="l" rtl="0">
              <a:spcBef>
                <a:spcPts val="0"/>
              </a:spcBef>
              <a:spcAft>
                <a:spcPts val="0"/>
              </a:spcAft>
              <a:buNone/>
            </a:pPr>
            <a:r>
              <a:rPr lang="en-US"/>
              <a:t>Retroperitoneal bleeds may occur with pelvic fractures, kidney injuries and the like.  A femur fracture has the potential to bleed into the potential space in the thigh.</a:t>
            </a:r>
            <a:endParaRPr/>
          </a:p>
          <a:p>
            <a:pPr marL="0" lvl="0" indent="0" algn="l" rtl="0">
              <a:spcBef>
                <a:spcPts val="0"/>
              </a:spcBef>
              <a:spcAft>
                <a:spcPts val="0"/>
              </a:spcAft>
              <a:buNone/>
            </a:pPr>
            <a:endParaRPr/>
          </a:p>
          <a:p>
            <a:pPr marL="0" lvl="0" indent="0" algn="l" rtl="0">
              <a:spcBef>
                <a:spcPts val="0"/>
              </a:spcBef>
              <a:spcAft>
                <a:spcPts val="0"/>
              </a:spcAft>
              <a:buNone/>
            </a:pPr>
            <a:r>
              <a:rPr lang="en-US"/>
              <a:t>The chest and abdomen may be imaged with the use of point of care ultrasound using the “FAST” or “eFAST exams.” to detect free fluid, which, in the case of trauma, may represent bleeding.</a:t>
            </a:r>
            <a:endParaRPr/>
          </a:p>
        </p:txBody>
      </p:sp>
      <p:sp>
        <p:nvSpPr>
          <p:cNvPr id="161" name="Google Shape;161;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29</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8" name="Google Shape;168;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r>
              <a:rPr lang="en-US"/>
              <a:t>The wound management techniques discussed earlier will be practiced in the classroom.</a:t>
            </a:r>
            <a:endParaRPr/>
          </a:p>
          <a:p>
            <a:pPr marL="0" lvl="0" indent="0" algn="l" rtl="0">
              <a:spcBef>
                <a:spcPts val="0"/>
              </a:spcBef>
              <a:spcAft>
                <a:spcPts val="0"/>
              </a:spcAft>
              <a:buNone/>
            </a:pPr>
            <a:endParaRPr/>
          </a:p>
          <a:p>
            <a:pPr marL="0" lvl="0" indent="0" algn="l" rtl="0">
              <a:spcBef>
                <a:spcPts val="0"/>
              </a:spcBef>
              <a:spcAft>
                <a:spcPts val="0"/>
              </a:spcAft>
              <a:buNone/>
            </a:pPr>
            <a:r>
              <a:rPr lang="en-US"/>
              <a:t>Other techniques may address other sources of bleeding.  Bleeding from unstable pelvic fractures can be tamponaded by placing a pelvic binder to close the potential space.  Similarly, straightening and aligning a displaced femur fracture or using a splint or traction device will lessen the potential bleeding within the thigh.</a:t>
            </a:r>
            <a:endParaRPr/>
          </a:p>
          <a:p>
            <a:pPr marL="0" lvl="0" indent="0" algn="l" rtl="0">
              <a:spcBef>
                <a:spcPts val="0"/>
              </a:spcBef>
              <a:spcAft>
                <a:spcPts val="0"/>
              </a:spcAft>
              <a:buNone/>
            </a:pPr>
            <a:endParaRPr/>
          </a:p>
          <a:p>
            <a:pPr marL="0" lvl="0" indent="0" algn="l" rtl="0">
              <a:spcBef>
                <a:spcPts val="0"/>
              </a:spcBef>
              <a:spcAft>
                <a:spcPts val="0"/>
              </a:spcAft>
              <a:buNone/>
            </a:pPr>
            <a:r>
              <a:rPr lang="en-US"/>
              <a:t>Lastly, for those cases which are internal – chest or abdominal – prompt evacuation to a surgeon is mandated.  You won’t be able to “fix” or control these in the field.</a:t>
            </a:r>
            <a:endParaRPr/>
          </a:p>
          <a:p>
            <a:pPr marL="0" lvl="0" indent="0" algn="l" rtl="0">
              <a:spcBef>
                <a:spcPts val="0"/>
              </a:spcBef>
              <a:spcAft>
                <a:spcPts val="0"/>
              </a:spcAft>
              <a:buNone/>
            </a:pPr>
            <a:endParaRPr/>
          </a:p>
        </p:txBody>
      </p:sp>
      <p:sp>
        <p:nvSpPr>
          <p:cNvPr id="169" name="Google Shape;169;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30</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3" name="Google Shape;153;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Now that you’ve had a chance to consider cases of external bleeding and which might warrant a tourniquet, let’s consider other techniques available to you.</a:t>
            </a:r>
            <a:endParaRPr/>
          </a:p>
          <a:p>
            <a:pPr marL="0" lvl="0" indent="0" algn="l" rtl="0">
              <a:spcBef>
                <a:spcPts val="0"/>
              </a:spcBef>
              <a:spcAft>
                <a:spcPts val="0"/>
              </a:spcAft>
              <a:buNone/>
            </a:pPr>
            <a:endParaRPr/>
          </a:p>
          <a:p>
            <a:pPr marL="0" lvl="0" indent="0" algn="l" rtl="0">
              <a:spcBef>
                <a:spcPts val="0"/>
              </a:spcBef>
              <a:spcAft>
                <a:spcPts val="0"/>
              </a:spcAft>
              <a:buNone/>
            </a:pPr>
            <a:r>
              <a:rPr lang="en-US"/>
              <a:t>Tourniquets are fast and relatively easy to apply in situations where prompt control is needed and you may have to leave a patient temporarily or move them quickly out of danger.</a:t>
            </a:r>
            <a:endParaRPr/>
          </a:p>
          <a:p>
            <a:pPr marL="0" lvl="0" indent="0" algn="l" rtl="0">
              <a:spcBef>
                <a:spcPts val="0"/>
              </a:spcBef>
              <a:spcAft>
                <a:spcPts val="0"/>
              </a:spcAft>
              <a:buNone/>
            </a:pPr>
            <a:endParaRPr/>
          </a:p>
          <a:p>
            <a:pPr marL="0" lvl="0" indent="0" algn="l" rtl="0">
              <a:spcBef>
                <a:spcPts val="0"/>
              </a:spcBef>
              <a:spcAft>
                <a:spcPts val="0"/>
              </a:spcAft>
              <a:buNone/>
            </a:pPr>
            <a:r>
              <a:rPr lang="en-US"/>
              <a:t>In cases with less urgent bleeding, or where you have more time to address bleeding, other methods may be helpful.  </a:t>
            </a:r>
            <a:endParaRPr/>
          </a:p>
          <a:p>
            <a:pPr marL="0" lvl="0" indent="0" algn="l" rtl="0">
              <a:spcBef>
                <a:spcPts val="0"/>
              </a:spcBef>
              <a:spcAft>
                <a:spcPts val="0"/>
              </a:spcAft>
              <a:buNone/>
            </a:pPr>
            <a:endParaRPr/>
          </a:p>
          <a:p>
            <a:pPr marL="0" lvl="0" indent="0" algn="l" rtl="0">
              <a:spcBef>
                <a:spcPts val="0"/>
              </a:spcBef>
              <a:spcAft>
                <a:spcPts val="0"/>
              </a:spcAft>
              <a:buNone/>
            </a:pPr>
            <a:r>
              <a:rPr lang="en-US"/>
              <a:t>At its simplest, direct pressure onto a wound may slow or stop bleeding.  Wound packing with either regular gauze, or with a hemostatic dressing applies targeted pressure to the bleeding site, allowing for collateral circulation and does not cut off arterial blood flow to distal sites.</a:t>
            </a:r>
            <a:endParaRPr/>
          </a:p>
          <a:p>
            <a:pPr marL="0" lvl="0" indent="0" algn="l" rtl="0">
              <a:spcBef>
                <a:spcPts val="0"/>
              </a:spcBef>
              <a:spcAft>
                <a:spcPts val="0"/>
              </a:spcAft>
              <a:buNone/>
            </a:pPr>
            <a:endParaRPr/>
          </a:p>
          <a:p>
            <a:pPr marL="0" lvl="0" indent="0" algn="l" rtl="0">
              <a:spcBef>
                <a:spcPts val="0"/>
              </a:spcBef>
              <a:spcAft>
                <a:spcPts val="0"/>
              </a:spcAft>
              <a:buNone/>
            </a:pPr>
            <a:r>
              <a:rPr lang="en-US"/>
              <a:t>Proximal pressure points may be used in the neck, proximal arm or groin to temporarily stop major distal bleeding.  Junctional tourniquets may also be used to control bleeding that is more proximal and not amenable to tourniquet use.</a:t>
            </a:r>
            <a:endParaRPr/>
          </a:p>
          <a:p>
            <a:pPr marL="0" lvl="0" indent="0" algn="l" rtl="0">
              <a:spcBef>
                <a:spcPts val="0"/>
              </a:spcBef>
              <a:spcAft>
                <a:spcPts val="0"/>
              </a:spcAft>
              <a:buNone/>
            </a:pPr>
            <a:endParaRPr/>
          </a:p>
          <a:p>
            <a:pPr marL="0" lvl="0" indent="0" algn="l" rtl="0">
              <a:spcBef>
                <a:spcPts val="0"/>
              </a:spcBef>
              <a:spcAft>
                <a:spcPts val="0"/>
              </a:spcAft>
              <a:buNone/>
            </a:pPr>
            <a:r>
              <a:rPr lang="en-US"/>
              <a:t>Some of these techniques will be practiced in the classroom setting.</a:t>
            </a:r>
            <a:endParaRPr/>
          </a:p>
          <a:p>
            <a:pPr marL="0" lvl="0" indent="0" algn="l" rtl="0">
              <a:spcBef>
                <a:spcPts val="0"/>
              </a:spcBef>
              <a:spcAft>
                <a:spcPts val="0"/>
              </a:spcAft>
              <a:buNone/>
            </a:pPr>
            <a:endParaRPr/>
          </a:p>
        </p:txBody>
      </p:sp>
      <p:sp>
        <p:nvSpPr>
          <p:cNvPr id="154" name="Google Shape;154;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31</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2" name="Google Shape;182;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Give about 5 minutes to PUT PEN TO PAPER.  </a:t>
            </a:r>
          </a:p>
          <a:p>
            <a:endParaRPr lang="en-US" dirty="0"/>
          </a:p>
          <a:p>
            <a:r>
              <a:rPr lang="en-US" dirty="0"/>
              <a:t>Ask for a few of the items from a couple of people.</a:t>
            </a:r>
          </a:p>
          <a:p>
            <a:endParaRPr lang="en-US" dirty="0"/>
          </a:p>
          <a:p>
            <a:r>
              <a:rPr lang="en-US" dirty="0"/>
              <a:t>Answers don’t matter so much as them beginning to realize the steps that must occur.  Tell them we will cover some of these and that they will be PRESENTED A CHECKLIST towards the end </a:t>
            </a:r>
            <a:r>
              <a:rPr lang="en-US"/>
              <a:t>to practice with.</a:t>
            </a:r>
            <a:endParaRPr lang="en-US" dirty="0"/>
          </a:p>
        </p:txBody>
      </p:sp>
      <p:sp>
        <p:nvSpPr>
          <p:cNvPr id="4" name="Slide Number Placeholder 3"/>
          <p:cNvSpPr>
            <a:spLocks noGrp="1"/>
          </p:cNvSpPr>
          <p:nvPr>
            <p:ph type="sldNum" sz="quarter" idx="5"/>
          </p:nvPr>
        </p:nvSpPr>
        <p:spPr/>
        <p:txBody>
          <a:bodyPr/>
          <a:lstStyle/>
          <a:p>
            <a:fld id="{CB3A55CB-7807-FD45-B7FC-9D1966BC5B81}" type="slidenum">
              <a:rPr lang="en-US" smtClean="0"/>
              <a:t>5</a:t>
            </a:fld>
            <a:endParaRPr lang="en-US"/>
          </a:p>
        </p:txBody>
      </p:sp>
    </p:spTree>
    <p:extLst>
      <p:ext uri="{BB962C8B-B14F-4D97-AF65-F5344CB8AC3E}">
        <p14:creationId xmlns:p14="http://schemas.microsoft.com/office/powerpoint/2010/main" val="85561998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8" name="Google Shape;188;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a:t>
            </a:r>
            <a:r>
              <a:rPr lang="en-US" i="1" dirty="0"/>
              <a:t>THERE’S A LOT OF NOTES IN THIS SECTION.  IF MOST STUDENTS WATCHED THE RECORDED LECTURES, FEEL FREE TO HIT THE HIGHLIGHTS ONLY**</a:t>
            </a:r>
            <a:endParaRPr dirty="0"/>
          </a:p>
        </p:txBody>
      </p:sp>
      <p:sp>
        <p:nvSpPr>
          <p:cNvPr id="112" name="Google Shape;112;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7" name="Google Shape;117;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4" name="Google Shape;124;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Harvey was “father of Medicine” who first dissected human bodies and figured out there was a circulation system.</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Source: </a:t>
            </a:r>
            <a:r>
              <a:rPr lang="en-US" u="sng" dirty="0">
                <a:solidFill>
                  <a:schemeClr val="hlink"/>
                </a:solidFill>
                <a:hlinkClick r:id="rId3"/>
              </a:rPr>
              <a:t>Highlights of Transfusion Medicine History</a:t>
            </a:r>
            <a:endParaRPr dirty="0"/>
          </a:p>
          <a:p>
            <a:pPr marL="0" lvl="0" indent="0" algn="l" rtl="0">
              <a:spcBef>
                <a:spcPts val="0"/>
              </a:spcBef>
              <a:spcAft>
                <a:spcPts val="0"/>
              </a:spcAft>
              <a:buNone/>
            </a:pPr>
            <a:r>
              <a:rPr lang="en-US" b="0" i="0" dirty="0">
                <a:solidFill>
                  <a:srgbClr val="252525"/>
                </a:solidFill>
                <a:latin typeface="Arial"/>
                <a:ea typeface="Arial"/>
                <a:cs typeface="Arial"/>
                <a:sym typeface="Arial"/>
              </a:rPr>
              <a:t>Illustrations of Harvey’s experiments from De Motu Cordis, 1628</a:t>
            </a: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3" name="Google Shape;133;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None/>
            </a:pPr>
            <a:r>
              <a:rPr lang="en-US" b="0" i="0" dirty="0">
                <a:solidFill>
                  <a:srgbClr val="1D2731"/>
                </a:solidFill>
                <a:highlight>
                  <a:srgbClr val="FFFFFF"/>
                </a:highlight>
                <a:latin typeface="Alegreya"/>
                <a:ea typeface="Alegreya"/>
                <a:cs typeface="Alegreya"/>
                <a:sym typeface="Alegreya"/>
              </a:rPr>
              <a:t>The Affair of the Transfusions climaxed after the death of Madame de Sévigné’s ex-valet Antoine </a:t>
            </a:r>
            <a:r>
              <a:rPr lang="en-US" b="0" i="0" dirty="0" err="1">
                <a:solidFill>
                  <a:srgbClr val="1D2731"/>
                </a:solidFill>
                <a:highlight>
                  <a:srgbClr val="FFFFFF"/>
                </a:highlight>
                <a:latin typeface="Alegreya"/>
                <a:ea typeface="Alegreya"/>
                <a:cs typeface="Alegreya"/>
                <a:sym typeface="Alegreya"/>
              </a:rPr>
              <a:t>Mauroy</a:t>
            </a:r>
            <a:r>
              <a:rPr lang="en-US" b="0" i="0" dirty="0">
                <a:solidFill>
                  <a:srgbClr val="1D2731"/>
                </a:solidFill>
                <a:highlight>
                  <a:srgbClr val="FFFFFF"/>
                </a:highlight>
                <a:latin typeface="Alegreya"/>
                <a:ea typeface="Alegreya"/>
                <a:cs typeface="Alegreya"/>
                <a:sym typeface="Alegreya"/>
              </a:rPr>
              <a:t> de Saint-Amant in February 1668, who suffered from some form of dementia (perhaps caused by syphilis), following his third transfusion by Denis and </a:t>
            </a:r>
            <a:r>
              <a:rPr lang="en-US" b="0" i="0" dirty="0" err="1">
                <a:solidFill>
                  <a:srgbClr val="1D2731"/>
                </a:solidFill>
                <a:highlight>
                  <a:srgbClr val="FFFFFF"/>
                </a:highlight>
                <a:latin typeface="Alegreya"/>
                <a:ea typeface="Alegreya"/>
                <a:cs typeface="Alegreya"/>
                <a:sym typeface="Alegreya"/>
              </a:rPr>
              <a:t>Emmerez</a:t>
            </a:r>
            <a:r>
              <a:rPr lang="en-US" b="0" i="0" dirty="0">
                <a:solidFill>
                  <a:srgbClr val="1D2731"/>
                </a:solidFill>
                <a:highlight>
                  <a:srgbClr val="FFFFFF"/>
                </a:highlight>
                <a:latin typeface="Alegreya"/>
                <a:ea typeface="Alegreya"/>
                <a:cs typeface="Alegreya"/>
                <a:sym typeface="Alegreya"/>
              </a:rPr>
              <a:t>. The first two transfusions using the blood of lambs, performed just before Christmas 1667, had by Denis’ account gone well, and the patient, much to the relief of the </a:t>
            </a:r>
            <a:r>
              <a:rPr lang="en-US" b="0" i="1" dirty="0">
                <a:solidFill>
                  <a:srgbClr val="1D2731"/>
                </a:solidFill>
                <a:highlight>
                  <a:srgbClr val="FFFFFF"/>
                </a:highlight>
                <a:latin typeface="Alegreya"/>
                <a:ea typeface="Alegreya"/>
                <a:cs typeface="Alegreya"/>
                <a:sym typeface="Alegreya"/>
              </a:rPr>
              <a:t>gens de bien</a:t>
            </a:r>
            <a:r>
              <a:rPr lang="en-US" b="0" i="0" dirty="0">
                <a:solidFill>
                  <a:srgbClr val="1D2731"/>
                </a:solidFill>
                <a:highlight>
                  <a:srgbClr val="FFFFFF"/>
                </a:highlight>
                <a:latin typeface="Alegreya"/>
                <a:ea typeface="Alegreya"/>
                <a:cs typeface="Alegreya"/>
                <a:sym typeface="Alegreya"/>
              </a:rPr>
              <a:t> (the well-to-do), “received devotionally his Creator during the Jubilee”.</a:t>
            </a:r>
            <a:r>
              <a:rPr lang="en-US" b="1" i="0" u="sng" strike="noStrike" baseline="30000" dirty="0">
                <a:solidFill>
                  <a:srgbClr val="0B3C5D"/>
                </a:solidFill>
                <a:highlight>
                  <a:srgbClr val="FFFFFF"/>
                </a:highlight>
                <a:latin typeface="Open Sans"/>
                <a:ea typeface="Open Sans"/>
                <a:cs typeface="Open Sans"/>
                <a:sym typeface="Open Sans"/>
                <a:hlinkClick r:id="rId3">
                  <a:extLst>
                    <a:ext uri="{A12FA001-AC4F-418D-AE19-62706E023703}">
                      <ahyp:hlinkClr xmlns:ahyp="http://schemas.microsoft.com/office/drawing/2018/hyperlinkcolor" val="tx"/>
                    </a:ext>
                  </a:extLst>
                </a:hlinkClick>
              </a:rPr>
              <a:t>6</a:t>
            </a:r>
            <a:r>
              <a:rPr lang="en-US" b="0" i="0" dirty="0">
                <a:solidFill>
                  <a:srgbClr val="1D2731"/>
                </a:solidFill>
                <a:highlight>
                  <a:srgbClr val="FFFFFF"/>
                </a:highlight>
                <a:latin typeface="Alegreya"/>
                <a:ea typeface="Alegreya"/>
                <a:cs typeface="Alegreya"/>
                <a:sym typeface="Alegreya"/>
              </a:rPr>
              <a:t> Yet by the end of January, the madness of </a:t>
            </a:r>
            <a:r>
              <a:rPr lang="en-US" b="0" i="0" dirty="0" err="1">
                <a:solidFill>
                  <a:srgbClr val="1D2731"/>
                </a:solidFill>
                <a:highlight>
                  <a:srgbClr val="FFFFFF"/>
                </a:highlight>
                <a:latin typeface="Alegreya"/>
                <a:ea typeface="Alegreya"/>
                <a:cs typeface="Alegreya"/>
                <a:sym typeface="Alegreya"/>
              </a:rPr>
              <a:t>Mauroy</a:t>
            </a:r>
            <a:r>
              <a:rPr lang="en-US" b="0" i="0" dirty="0">
                <a:solidFill>
                  <a:srgbClr val="1D2731"/>
                </a:solidFill>
                <a:highlight>
                  <a:srgbClr val="FFFFFF"/>
                </a:highlight>
                <a:latin typeface="Alegreya"/>
                <a:ea typeface="Alegreya"/>
                <a:cs typeface="Alegreya"/>
                <a:sym typeface="Alegreya"/>
              </a:rPr>
              <a:t> had returned, and, by all accounts, things went awry. His wife, born </a:t>
            </a:r>
            <a:r>
              <a:rPr lang="en-US" b="0" i="0" dirty="0" err="1">
                <a:solidFill>
                  <a:srgbClr val="1D2731"/>
                </a:solidFill>
                <a:highlight>
                  <a:srgbClr val="FFFFFF"/>
                </a:highlight>
                <a:latin typeface="Alegreya"/>
                <a:ea typeface="Alegreya"/>
                <a:cs typeface="Alegreya"/>
                <a:sym typeface="Alegreya"/>
              </a:rPr>
              <a:t>Périne</a:t>
            </a:r>
            <a:r>
              <a:rPr lang="en-US" b="0" i="0" dirty="0">
                <a:solidFill>
                  <a:srgbClr val="1D2731"/>
                </a:solidFill>
                <a:highlight>
                  <a:srgbClr val="FFFFFF"/>
                </a:highlight>
                <a:latin typeface="Alegreya"/>
                <a:ea typeface="Alegreya"/>
                <a:cs typeface="Alegreya"/>
                <a:sym typeface="Alegreya"/>
              </a:rPr>
              <a:t> Pesson, pressured Denis incessantly to perform the transfusion, then quickly buried her husband’s body before an autopsy could be performed and immediately filed suit before the Paris courts. A dramatic cause célèbre ensued, the moral depths of which “Zola himself can hardly rival”, wrote historian Harcourt Brown.</a:t>
            </a:r>
            <a:r>
              <a:rPr lang="en-US" b="1" i="0" u="sng" strike="noStrike" baseline="30000" dirty="0">
                <a:solidFill>
                  <a:srgbClr val="0B3C5D"/>
                </a:solidFill>
                <a:highlight>
                  <a:srgbClr val="FFFFFF"/>
                </a:highlight>
                <a:latin typeface="Open Sans"/>
                <a:ea typeface="Open Sans"/>
                <a:cs typeface="Open Sans"/>
                <a:sym typeface="Open Sans"/>
                <a:hlinkClick r:id="rId4">
                  <a:extLst>
                    <a:ext uri="{A12FA001-AC4F-418D-AE19-62706E023703}">
                      <ahyp:hlinkClr xmlns:ahyp="http://schemas.microsoft.com/office/drawing/2018/hyperlinkcolor" val="tx"/>
                    </a:ext>
                  </a:extLst>
                </a:hlinkClick>
              </a:rPr>
              <a:t>7</a:t>
            </a:r>
            <a:r>
              <a:rPr lang="en-US" b="0" i="0" dirty="0">
                <a:solidFill>
                  <a:srgbClr val="1D2731"/>
                </a:solidFill>
                <a:highlight>
                  <a:srgbClr val="FFFFFF"/>
                </a:highlight>
                <a:latin typeface="Alegreya"/>
                <a:ea typeface="Alegreya"/>
                <a:cs typeface="Alegreya"/>
                <a:sym typeface="Alegreya"/>
              </a:rPr>
              <a:t> In April 1668, the Châtelet court exonerated Jean Denis, for the widow was found to have poisoned her husband with arsenic (possibly provided by La </a:t>
            </a:r>
            <a:r>
              <a:rPr lang="en-US" b="0" i="0" dirty="0" err="1">
                <a:solidFill>
                  <a:srgbClr val="1D2731"/>
                </a:solidFill>
                <a:highlight>
                  <a:srgbClr val="FFFFFF"/>
                </a:highlight>
                <a:latin typeface="Alegreya"/>
                <a:ea typeface="Alegreya"/>
                <a:cs typeface="Alegreya"/>
                <a:sym typeface="Alegreya"/>
              </a:rPr>
              <a:t>Martinière</a:t>
            </a:r>
            <a:r>
              <a:rPr lang="en-US" b="0" i="0" dirty="0">
                <a:solidFill>
                  <a:srgbClr val="1D2731"/>
                </a:solidFill>
                <a:highlight>
                  <a:srgbClr val="FFFFFF"/>
                </a:highlight>
                <a:latin typeface="Alegreya"/>
                <a:ea typeface="Alegreya"/>
                <a:cs typeface="Alegreya"/>
                <a:sym typeface="Alegreya"/>
              </a:rPr>
              <a:t>, at least according to </a:t>
            </a:r>
            <a:r>
              <a:rPr lang="en-US" b="0" i="0" dirty="0" err="1">
                <a:solidFill>
                  <a:srgbClr val="1D2731"/>
                </a:solidFill>
                <a:highlight>
                  <a:srgbClr val="FFFFFF"/>
                </a:highlight>
                <a:latin typeface="Alegreya"/>
                <a:ea typeface="Alegreya"/>
                <a:cs typeface="Alegreya"/>
                <a:sym typeface="Alegreya"/>
              </a:rPr>
              <a:t>Basril</a:t>
            </a:r>
            <a:r>
              <a:rPr lang="en-US" b="0" i="0" dirty="0">
                <a:solidFill>
                  <a:srgbClr val="1D2731"/>
                </a:solidFill>
                <a:highlight>
                  <a:srgbClr val="FFFFFF"/>
                </a:highlight>
                <a:latin typeface="Alegreya"/>
                <a:ea typeface="Alegreya"/>
                <a:cs typeface="Alegreya"/>
                <a:sym typeface="Alegreya"/>
              </a:rPr>
              <a:t>), and three unnamed doctors of the Paris Medical School were implicated in bribing Pesson to bring charges against Denis. On appeal, the Paris Parlement ruled in 1670 — on what basis we will never know — to ban doctors and surgeons from “exercising the transfusion of blood under penalty of corporeal punishment”, a sanction that lasted until after the French Revolution.</a:t>
            </a:r>
            <a:r>
              <a:rPr lang="en-US" b="1" i="0" u="none" strike="noStrike" baseline="30000" dirty="0">
                <a:solidFill>
                  <a:srgbClr val="0B3C5D"/>
                </a:solidFill>
                <a:highlight>
                  <a:srgbClr val="FFFFFF"/>
                </a:highlight>
                <a:latin typeface="Open Sans"/>
                <a:ea typeface="Open Sans"/>
                <a:cs typeface="Open Sans"/>
                <a:sym typeface="Open Sans"/>
              </a:rPr>
              <a:t> </a:t>
            </a:r>
            <a:r>
              <a:rPr lang="en-US" u="sng" dirty="0">
                <a:solidFill>
                  <a:schemeClr val="hlink"/>
                </a:solidFill>
                <a:hlinkClick r:id="rId5"/>
              </a:rPr>
              <a:t>Beast in the Blood: Jean Denis and the “Transfusion Affair” — The Public Domain Review</a:t>
            </a:r>
            <a:endParaRPr dirty="0"/>
          </a:p>
        </p:txBody>
      </p:sp>
      <p:sp>
        <p:nvSpPr>
          <p:cNvPr id="134" name="Google Shape;134;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1" name="Google Shape;141;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Blundell - </a:t>
            </a:r>
            <a:r>
              <a:rPr lang="en-US" sz="1100"/>
              <a:t>Using the patient's husband as a donor, he extracts approximately four ounces of blood from the husband's arm and, using a syringe, successfully transfuses the wife. Between 1825 and 1830, he performs 10 transfusions, five of which prove beneficial to his patients</a:t>
            </a:r>
            <a:endParaRPr/>
          </a:p>
          <a:p>
            <a:pPr marL="0" lvl="0" indent="0" algn="l" rtl="0">
              <a:spcBef>
                <a:spcPts val="0"/>
              </a:spcBef>
              <a:spcAft>
                <a:spcPts val="0"/>
              </a:spcAft>
              <a:buNone/>
            </a:pPr>
            <a:r>
              <a:rPr lang="en-US" u="sng">
                <a:solidFill>
                  <a:schemeClr val="hlink"/>
                </a:solidFill>
                <a:hlinkClick r:id="rId3"/>
              </a:rPr>
              <a:t>The Surprising Story of the First Blood Transfusion — History News Network</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9" name="Google Shape;149;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Karl Landsteiner, an Austrian physician, discovers the first three human blood groups, A, B, and C. Blood type C was later changed to O. His colleagues Alfred </a:t>
            </a:r>
            <a:r>
              <a:rPr lang="en-US" dirty="0" err="1"/>
              <a:t>Decastello</a:t>
            </a:r>
            <a:r>
              <a:rPr lang="en-US" dirty="0"/>
              <a:t> and Adriano </a:t>
            </a:r>
            <a:r>
              <a:rPr lang="en-US" dirty="0" err="1"/>
              <a:t>Sturli</a:t>
            </a:r>
            <a:r>
              <a:rPr lang="en-US" dirty="0"/>
              <a:t> add AB, the fourth type, in 1902. Landsteiner receives the Nobel Prize for Medicine for this discovery in 1930.</a:t>
            </a:r>
            <a:endParaRPr dirty="0"/>
          </a:p>
          <a:p>
            <a:pPr marL="457200" marR="0" lvl="0" indent="-317500" algn="l" rtl="0">
              <a:lnSpc>
                <a:spcPct val="100000"/>
              </a:lnSpc>
              <a:spcBef>
                <a:spcPts val="0"/>
              </a:spcBef>
              <a:spcAft>
                <a:spcPts val="0"/>
              </a:spcAft>
              <a:buClr>
                <a:srgbClr val="000000"/>
              </a:buClr>
              <a:buSzPts val="1400"/>
              <a:buFont typeface="Arial"/>
              <a:buChar char="●"/>
            </a:pPr>
            <a:r>
              <a:rPr lang="en-US" dirty="0"/>
              <a:t>1914- discovery of sodium citrate (changes transfusion from direct to indirect)</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b="1" i="0" dirty="0">
                <a:solidFill>
                  <a:srgbClr val="2C1E03"/>
                </a:solidFill>
                <a:highlight>
                  <a:srgbClr val="FFFFFF"/>
                </a:highlight>
                <a:latin typeface="PT Serif"/>
                <a:ea typeface="PT Serif"/>
                <a:cs typeface="PT Serif"/>
                <a:sym typeface="PT Serif"/>
              </a:rPr>
              <a:t>1916</a:t>
            </a:r>
            <a:r>
              <a:rPr lang="en-US" b="0" i="0" dirty="0">
                <a:solidFill>
                  <a:srgbClr val="2C1E03"/>
                </a:solidFill>
                <a:highlight>
                  <a:srgbClr val="FFFFFF"/>
                </a:highlight>
                <a:latin typeface="PT Serif"/>
                <a:ea typeface="PT Serif"/>
                <a:cs typeface="PT Serif"/>
                <a:sym typeface="PT Serif"/>
              </a:rPr>
              <a:t> Francis Rous and </a:t>
            </a:r>
            <a:r>
              <a:rPr lang="en-US" b="0" i="0" dirty="0" err="1">
                <a:solidFill>
                  <a:srgbClr val="2C1E03"/>
                </a:solidFill>
                <a:highlight>
                  <a:srgbClr val="FFFFFF"/>
                </a:highlight>
                <a:latin typeface="PT Serif"/>
                <a:ea typeface="PT Serif"/>
                <a:cs typeface="PT Serif"/>
                <a:sym typeface="PT Serif"/>
              </a:rPr>
              <a:t>J.R.Turner</a:t>
            </a:r>
            <a:r>
              <a:rPr lang="en-US" b="0" i="0" dirty="0">
                <a:solidFill>
                  <a:srgbClr val="2C1E03"/>
                </a:solidFill>
                <a:highlight>
                  <a:srgbClr val="FFFFFF"/>
                </a:highlight>
                <a:latin typeface="PT Serif"/>
                <a:ea typeface="PT Serif"/>
                <a:cs typeface="PT Serif"/>
                <a:sym typeface="PT Serif"/>
              </a:rPr>
              <a:t> introduce a citrate-glucose solution that permits storage of blood for several days after collection. Allowing for blood to be stored in containers for later transfusion aids the transition from the vein-to-vein method to indirect transfusion. This discovery also allows for the establishment of the first blood depot by the British during World War I. Oswald Robertson, an American Army officer, is credited with creating the blood depots. Robertson received the AABB Landsteiner Award in 1958 as developer of the first blood bank.</a:t>
            </a:r>
            <a:endParaRPr dirty="0"/>
          </a:p>
          <a:p>
            <a:pPr marL="0" lvl="0" indent="0" algn="l" rtl="0">
              <a:spcBef>
                <a:spcPts val="0"/>
              </a:spcBef>
              <a:spcAft>
                <a:spcPts val="0"/>
              </a:spcAft>
              <a:buNone/>
            </a:pPr>
            <a:endParaRPr b="0" i="0" dirty="0">
              <a:solidFill>
                <a:srgbClr val="2C1E03"/>
              </a:solidFill>
              <a:highlight>
                <a:srgbClr val="FFFFFF"/>
              </a:highlight>
              <a:latin typeface="PT Serif"/>
              <a:ea typeface="PT Serif"/>
              <a:cs typeface="PT Serif"/>
              <a:sym typeface="PT Serif"/>
            </a:endParaRPr>
          </a:p>
          <a:p>
            <a:pPr marL="0" lvl="0" indent="0" algn="l" rtl="0">
              <a:spcBef>
                <a:spcPts val="0"/>
              </a:spcBef>
              <a:spcAft>
                <a:spcPts val="0"/>
              </a:spcAft>
              <a:buNone/>
            </a:pPr>
            <a:r>
              <a:rPr lang="en-US" b="0" i="0" dirty="0">
                <a:solidFill>
                  <a:srgbClr val="2C1E03"/>
                </a:solidFill>
                <a:highlight>
                  <a:srgbClr val="FFFFFF"/>
                </a:highlight>
                <a:latin typeface="PT Serif"/>
                <a:ea typeface="PT Serif"/>
                <a:cs typeface="PT Serif"/>
                <a:sym typeface="PT Serif"/>
              </a:rPr>
              <a:t>Image- courtesy </a:t>
            </a:r>
            <a:r>
              <a:rPr lang="en-US" u="sng" dirty="0">
                <a:solidFill>
                  <a:schemeClr val="hlink"/>
                </a:solidFill>
                <a:hlinkClick r:id="rId3"/>
              </a:rPr>
              <a:t>The 100th Anniversary of the First Blood Bank</a:t>
            </a: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AA531E-4061-9F1C-2ED3-E6713D7362AA}"/>
              </a:ext>
            </a:extLst>
          </p:cNvPr>
          <p:cNvSpPr>
            <a:spLocks noGrp="1"/>
          </p:cNvSpPr>
          <p:nvPr>
            <p:ph type="ctrTitle"/>
          </p:nvPr>
        </p:nvSpPr>
        <p:spPr>
          <a:xfrm>
            <a:off x="200297" y="4095523"/>
            <a:ext cx="6148252" cy="947058"/>
          </a:xfrm>
        </p:spPr>
        <p:txBody>
          <a:bodyPr anchor="b">
            <a:noAutofit/>
          </a:bodyPr>
          <a:lstStyle>
            <a:lvl1pPr algn="ctr">
              <a:defRPr sz="4000"/>
            </a:lvl1pPr>
          </a:lstStyle>
          <a:p>
            <a:endParaRPr lang="en-US" dirty="0"/>
          </a:p>
        </p:txBody>
      </p:sp>
      <p:sp>
        <p:nvSpPr>
          <p:cNvPr id="3" name="Subtitle 2">
            <a:extLst>
              <a:ext uri="{FF2B5EF4-FFF2-40B4-BE49-F238E27FC236}">
                <a16:creationId xmlns:a16="http://schemas.microsoft.com/office/drawing/2014/main" id="{4787170C-1CD6-D7B7-FF99-FFA24B19048A}"/>
              </a:ext>
            </a:extLst>
          </p:cNvPr>
          <p:cNvSpPr>
            <a:spLocks noGrp="1"/>
          </p:cNvSpPr>
          <p:nvPr>
            <p:ph type="subTitle" idx="1"/>
          </p:nvPr>
        </p:nvSpPr>
        <p:spPr>
          <a:xfrm>
            <a:off x="230777" y="5316582"/>
            <a:ext cx="5529943" cy="947057"/>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A251671-89AD-A91C-9751-0AEB4F8E62B5}"/>
              </a:ext>
            </a:extLst>
          </p:cNvPr>
          <p:cNvSpPr>
            <a:spLocks noGrp="1"/>
          </p:cNvSpPr>
          <p:nvPr>
            <p:ph type="dt" sz="half" idx="10"/>
          </p:nvPr>
        </p:nvSpPr>
        <p:spPr/>
        <p:txBody>
          <a:bodyPr/>
          <a:lstStyle/>
          <a:p>
            <a:fld id="{6C5C338C-7728-3B48-A755-496A7E2CC1F1}" type="datetimeFigureOut">
              <a:rPr lang="en-US" smtClean="0"/>
              <a:t>2/4/26</a:t>
            </a:fld>
            <a:endParaRPr lang="en-US"/>
          </a:p>
        </p:txBody>
      </p:sp>
      <p:sp>
        <p:nvSpPr>
          <p:cNvPr id="6" name="Slide Number Placeholder 5">
            <a:extLst>
              <a:ext uri="{FF2B5EF4-FFF2-40B4-BE49-F238E27FC236}">
                <a16:creationId xmlns:a16="http://schemas.microsoft.com/office/drawing/2014/main" id="{71DD4038-2D77-B242-03E6-A43E8AC2D891}"/>
              </a:ext>
            </a:extLst>
          </p:cNvPr>
          <p:cNvSpPr>
            <a:spLocks noGrp="1"/>
          </p:cNvSpPr>
          <p:nvPr>
            <p:ph type="sldNum" sz="quarter" idx="12"/>
          </p:nvPr>
        </p:nvSpPr>
        <p:spPr/>
        <p:txBody>
          <a:bodyPr/>
          <a:lstStyle/>
          <a:p>
            <a:fld id="{734EDE4C-8259-694E-BA1C-32C753082B33}" type="slidenum">
              <a:rPr lang="en-US" smtClean="0"/>
              <a:t>‹#›</a:t>
            </a:fld>
            <a:endParaRPr lang="en-US"/>
          </a:p>
        </p:txBody>
      </p:sp>
      <p:sp>
        <p:nvSpPr>
          <p:cNvPr id="7" name="Footer Placeholder 4">
            <a:extLst>
              <a:ext uri="{FF2B5EF4-FFF2-40B4-BE49-F238E27FC236}">
                <a16:creationId xmlns:a16="http://schemas.microsoft.com/office/drawing/2014/main" id="{060EAE93-670A-F1F1-B199-A35379CB30ED}"/>
              </a:ext>
            </a:extLst>
          </p:cNvPr>
          <p:cNvSpPr txBox="1">
            <a:spLocks/>
          </p:cNvSpPr>
          <p:nvPr userDrawn="1"/>
        </p:nvSpPr>
        <p:spPr>
          <a:xfrm>
            <a:off x="4038600" y="6355077"/>
            <a:ext cx="41148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82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 Specialized Medical Standards, 2025</a:t>
            </a:r>
          </a:p>
        </p:txBody>
      </p:sp>
    </p:spTree>
    <p:extLst>
      <p:ext uri="{BB962C8B-B14F-4D97-AF65-F5344CB8AC3E}">
        <p14:creationId xmlns:p14="http://schemas.microsoft.com/office/powerpoint/2010/main" val="33331580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797F0C-5865-40AB-6987-0E552172FB3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C13F75F-C17F-DD9A-C551-CDB87F34A35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74E98F3-951E-234E-BCCD-825E6C34C6E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6E582E9-B4E3-70C3-8271-0B88B74522C3}"/>
              </a:ext>
            </a:extLst>
          </p:cNvPr>
          <p:cNvSpPr>
            <a:spLocks noGrp="1"/>
          </p:cNvSpPr>
          <p:nvPr>
            <p:ph type="dt" sz="half" idx="10"/>
          </p:nvPr>
        </p:nvSpPr>
        <p:spPr/>
        <p:txBody>
          <a:bodyPr/>
          <a:lstStyle/>
          <a:p>
            <a:fld id="{6C5C338C-7728-3B48-A755-496A7E2CC1F1}" type="datetimeFigureOut">
              <a:rPr lang="en-US" smtClean="0"/>
              <a:t>2/4/26</a:t>
            </a:fld>
            <a:endParaRPr lang="en-US"/>
          </a:p>
        </p:txBody>
      </p:sp>
      <p:sp>
        <p:nvSpPr>
          <p:cNvPr id="7" name="Slide Number Placeholder 6">
            <a:extLst>
              <a:ext uri="{FF2B5EF4-FFF2-40B4-BE49-F238E27FC236}">
                <a16:creationId xmlns:a16="http://schemas.microsoft.com/office/drawing/2014/main" id="{842B2407-F9D6-1324-9FF5-89A3631AAD5A}"/>
              </a:ext>
            </a:extLst>
          </p:cNvPr>
          <p:cNvSpPr>
            <a:spLocks noGrp="1"/>
          </p:cNvSpPr>
          <p:nvPr>
            <p:ph type="sldNum" sz="quarter" idx="12"/>
          </p:nvPr>
        </p:nvSpPr>
        <p:spPr/>
        <p:txBody>
          <a:bodyPr/>
          <a:lstStyle/>
          <a:p>
            <a:fld id="{734EDE4C-8259-694E-BA1C-32C753082B33}" type="slidenum">
              <a:rPr lang="en-US" smtClean="0"/>
              <a:t>‹#›</a:t>
            </a:fld>
            <a:endParaRPr lang="en-US"/>
          </a:p>
        </p:txBody>
      </p:sp>
      <p:sp>
        <p:nvSpPr>
          <p:cNvPr id="8" name="Footer Placeholder 4">
            <a:extLst>
              <a:ext uri="{FF2B5EF4-FFF2-40B4-BE49-F238E27FC236}">
                <a16:creationId xmlns:a16="http://schemas.microsoft.com/office/drawing/2014/main" id="{8696AA8D-A56F-A1E2-5ABE-39B3F4365F0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r>
              <a:rPr lang="en-US" dirty="0"/>
              <a:t>© Specialized Medical Standards, 2025</a:t>
            </a:r>
          </a:p>
        </p:txBody>
      </p:sp>
    </p:spTree>
    <p:extLst>
      <p:ext uri="{BB962C8B-B14F-4D97-AF65-F5344CB8AC3E}">
        <p14:creationId xmlns:p14="http://schemas.microsoft.com/office/powerpoint/2010/main" val="15415839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A50317-2117-EAFB-C9AC-1F9FD301CDD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4D3F87D-63E1-1753-DC4D-78286F77DDC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7ECE2D65-7ABD-FD29-07A4-5B1B6AAE29E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3E85F72-60BE-9DA8-4A30-4CA0FD4BDF7B}"/>
              </a:ext>
            </a:extLst>
          </p:cNvPr>
          <p:cNvSpPr>
            <a:spLocks noGrp="1"/>
          </p:cNvSpPr>
          <p:nvPr>
            <p:ph type="dt" sz="half" idx="10"/>
          </p:nvPr>
        </p:nvSpPr>
        <p:spPr/>
        <p:txBody>
          <a:bodyPr/>
          <a:lstStyle/>
          <a:p>
            <a:fld id="{6C5C338C-7728-3B48-A755-496A7E2CC1F1}" type="datetimeFigureOut">
              <a:rPr lang="en-US" smtClean="0"/>
              <a:t>2/4/26</a:t>
            </a:fld>
            <a:endParaRPr lang="en-US"/>
          </a:p>
        </p:txBody>
      </p:sp>
      <p:sp>
        <p:nvSpPr>
          <p:cNvPr id="7" name="Slide Number Placeholder 6">
            <a:extLst>
              <a:ext uri="{FF2B5EF4-FFF2-40B4-BE49-F238E27FC236}">
                <a16:creationId xmlns:a16="http://schemas.microsoft.com/office/drawing/2014/main" id="{D3A638EA-390D-9AC5-2AB5-A98764055B14}"/>
              </a:ext>
            </a:extLst>
          </p:cNvPr>
          <p:cNvSpPr>
            <a:spLocks noGrp="1"/>
          </p:cNvSpPr>
          <p:nvPr>
            <p:ph type="sldNum" sz="quarter" idx="12"/>
          </p:nvPr>
        </p:nvSpPr>
        <p:spPr/>
        <p:txBody>
          <a:bodyPr/>
          <a:lstStyle/>
          <a:p>
            <a:fld id="{734EDE4C-8259-694E-BA1C-32C753082B33}" type="slidenum">
              <a:rPr lang="en-US" smtClean="0"/>
              <a:t>‹#›</a:t>
            </a:fld>
            <a:endParaRPr lang="en-US"/>
          </a:p>
        </p:txBody>
      </p:sp>
      <p:sp>
        <p:nvSpPr>
          <p:cNvPr id="8" name="Footer Placeholder 4">
            <a:extLst>
              <a:ext uri="{FF2B5EF4-FFF2-40B4-BE49-F238E27FC236}">
                <a16:creationId xmlns:a16="http://schemas.microsoft.com/office/drawing/2014/main" id="{B8293C8C-9424-CE1F-1C6B-1A3DA8B014C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r>
              <a:rPr lang="en-US" dirty="0"/>
              <a:t>© Specialized Medical Standards, 2025</a:t>
            </a:r>
          </a:p>
        </p:txBody>
      </p:sp>
    </p:spTree>
    <p:extLst>
      <p:ext uri="{BB962C8B-B14F-4D97-AF65-F5344CB8AC3E}">
        <p14:creationId xmlns:p14="http://schemas.microsoft.com/office/powerpoint/2010/main" val="1077071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8513AA-C676-8598-E4F0-C8109292BA5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EB89FCF-ADF7-2253-B947-1B868706DCD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7823245-C800-03DE-B5CB-67ED1B6677DD}"/>
              </a:ext>
            </a:extLst>
          </p:cNvPr>
          <p:cNvSpPr>
            <a:spLocks noGrp="1"/>
          </p:cNvSpPr>
          <p:nvPr>
            <p:ph type="dt" sz="half" idx="10"/>
          </p:nvPr>
        </p:nvSpPr>
        <p:spPr/>
        <p:txBody>
          <a:bodyPr/>
          <a:lstStyle/>
          <a:p>
            <a:fld id="{6C5C338C-7728-3B48-A755-496A7E2CC1F1}" type="datetimeFigureOut">
              <a:rPr lang="en-US" smtClean="0"/>
              <a:t>2/4/26</a:t>
            </a:fld>
            <a:endParaRPr lang="en-US"/>
          </a:p>
        </p:txBody>
      </p:sp>
      <p:sp>
        <p:nvSpPr>
          <p:cNvPr id="6" name="Slide Number Placeholder 5">
            <a:extLst>
              <a:ext uri="{FF2B5EF4-FFF2-40B4-BE49-F238E27FC236}">
                <a16:creationId xmlns:a16="http://schemas.microsoft.com/office/drawing/2014/main" id="{5E05B90A-07FA-11B8-60CC-C4C8DAFE66F2}"/>
              </a:ext>
            </a:extLst>
          </p:cNvPr>
          <p:cNvSpPr>
            <a:spLocks noGrp="1"/>
          </p:cNvSpPr>
          <p:nvPr>
            <p:ph type="sldNum" sz="quarter" idx="12"/>
          </p:nvPr>
        </p:nvSpPr>
        <p:spPr/>
        <p:txBody>
          <a:bodyPr/>
          <a:lstStyle/>
          <a:p>
            <a:fld id="{734EDE4C-8259-694E-BA1C-32C753082B33}" type="slidenum">
              <a:rPr lang="en-US" smtClean="0"/>
              <a:t>‹#›</a:t>
            </a:fld>
            <a:endParaRPr lang="en-US"/>
          </a:p>
        </p:txBody>
      </p:sp>
      <p:sp>
        <p:nvSpPr>
          <p:cNvPr id="7" name="Footer Placeholder 4">
            <a:extLst>
              <a:ext uri="{FF2B5EF4-FFF2-40B4-BE49-F238E27FC236}">
                <a16:creationId xmlns:a16="http://schemas.microsoft.com/office/drawing/2014/main" id="{C1349D5C-BA58-ED30-AE48-51C538EB2A9F}"/>
              </a:ext>
            </a:extLst>
          </p:cNvPr>
          <p:cNvSpPr txBox="1">
            <a:spLocks/>
          </p:cNvSpPr>
          <p:nvPr userDrawn="1"/>
        </p:nvSpPr>
        <p:spPr>
          <a:xfrm>
            <a:off x="4038600" y="6356349"/>
            <a:ext cx="41148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82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 Specialized Medical Standards, 2025</a:t>
            </a:r>
          </a:p>
        </p:txBody>
      </p:sp>
    </p:spTree>
    <p:extLst>
      <p:ext uri="{BB962C8B-B14F-4D97-AF65-F5344CB8AC3E}">
        <p14:creationId xmlns:p14="http://schemas.microsoft.com/office/powerpoint/2010/main" val="14027220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1C24464-D668-3E22-4853-348ED54BEAC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25D0504-6E29-0A30-91D7-679FC5E840C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A44D502-6058-82C4-3E2A-C0E684AF22C4}"/>
              </a:ext>
            </a:extLst>
          </p:cNvPr>
          <p:cNvSpPr>
            <a:spLocks noGrp="1"/>
          </p:cNvSpPr>
          <p:nvPr>
            <p:ph type="dt" sz="half" idx="10"/>
          </p:nvPr>
        </p:nvSpPr>
        <p:spPr/>
        <p:txBody>
          <a:bodyPr/>
          <a:lstStyle/>
          <a:p>
            <a:fld id="{6C5C338C-7728-3B48-A755-496A7E2CC1F1}" type="datetimeFigureOut">
              <a:rPr lang="en-US" smtClean="0"/>
              <a:t>2/4/26</a:t>
            </a:fld>
            <a:endParaRPr lang="en-US"/>
          </a:p>
        </p:txBody>
      </p:sp>
      <p:sp>
        <p:nvSpPr>
          <p:cNvPr id="6" name="Slide Number Placeholder 5">
            <a:extLst>
              <a:ext uri="{FF2B5EF4-FFF2-40B4-BE49-F238E27FC236}">
                <a16:creationId xmlns:a16="http://schemas.microsoft.com/office/drawing/2014/main" id="{CE499C2F-3BA6-6AF0-0030-9F0FA2FBD54E}"/>
              </a:ext>
            </a:extLst>
          </p:cNvPr>
          <p:cNvSpPr>
            <a:spLocks noGrp="1"/>
          </p:cNvSpPr>
          <p:nvPr>
            <p:ph type="sldNum" sz="quarter" idx="12"/>
          </p:nvPr>
        </p:nvSpPr>
        <p:spPr/>
        <p:txBody>
          <a:bodyPr/>
          <a:lstStyle/>
          <a:p>
            <a:fld id="{734EDE4C-8259-694E-BA1C-32C753082B33}" type="slidenum">
              <a:rPr lang="en-US" smtClean="0"/>
              <a:t>‹#›</a:t>
            </a:fld>
            <a:endParaRPr lang="en-US"/>
          </a:p>
        </p:txBody>
      </p:sp>
      <p:sp>
        <p:nvSpPr>
          <p:cNvPr id="7" name="Footer Placeholder 4">
            <a:extLst>
              <a:ext uri="{FF2B5EF4-FFF2-40B4-BE49-F238E27FC236}">
                <a16:creationId xmlns:a16="http://schemas.microsoft.com/office/drawing/2014/main" id="{4EDD855C-9C73-868D-E578-D0D761E119B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r>
              <a:rPr lang="en-US" dirty="0"/>
              <a:t>© Specialized Medical Standards, 2025</a:t>
            </a:r>
          </a:p>
        </p:txBody>
      </p:sp>
    </p:spTree>
    <p:extLst>
      <p:ext uri="{BB962C8B-B14F-4D97-AF65-F5344CB8AC3E}">
        <p14:creationId xmlns:p14="http://schemas.microsoft.com/office/powerpoint/2010/main" val="37802276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type="titleOnly">
  <p:cSld name="1_Title Only">
    <p:spTree>
      <p:nvGrpSpPr>
        <p:cNvPr id="1" name="Shape 29"/>
        <p:cNvGrpSpPr/>
        <p:nvPr/>
      </p:nvGrpSpPr>
      <p:grpSpPr>
        <a:xfrm>
          <a:off x="0" y="0"/>
          <a:ext cx="0" cy="0"/>
          <a:chOff x="0" y="0"/>
          <a:chExt cx="0" cy="0"/>
        </a:xfrm>
      </p:grpSpPr>
      <p:sp>
        <p:nvSpPr>
          <p:cNvPr id="30" name="Google Shape;30;p23"/>
          <p:cNvSpPr txBox="1">
            <a:spLocks noGrp="1"/>
          </p:cNvSpPr>
          <p:nvPr>
            <p:ph type="title"/>
          </p:nvPr>
        </p:nvSpPr>
        <p:spPr>
          <a:xfrm>
            <a:off x="609600" y="274638"/>
            <a:ext cx="10972800" cy="1143000"/>
          </a:xfrm>
          <a:prstGeom prst="rect">
            <a:avLst/>
          </a:prstGeom>
          <a:noFill/>
          <a:ln>
            <a:noFill/>
          </a:ln>
        </p:spPr>
        <p:txBody>
          <a:bodyPr spcFirstLastPara="1" wrap="square" lIns="91425" tIns="91425" rIns="91425" bIns="91425" anchor="ctr" anchorCtr="0">
            <a:noAutofit/>
          </a:bodyPr>
          <a:lstStyle>
            <a:lvl1pPr marR="0" lvl="0" algn="ctr">
              <a:lnSpc>
                <a:spcPct val="90000"/>
              </a:lnSpc>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1" name="Google Shape;31;p23"/>
          <p:cNvSpPr txBox="1">
            <a:spLocks noGrp="1"/>
          </p:cNvSpPr>
          <p:nvPr>
            <p:ph type="dt" idx="10"/>
          </p:nvPr>
        </p:nvSpPr>
        <p:spPr>
          <a:xfrm>
            <a:off x="609600" y="6356351"/>
            <a:ext cx="2844800" cy="365125"/>
          </a:xfrm>
          <a:prstGeom prst="rect">
            <a:avLst/>
          </a:prstGeom>
          <a:noFill/>
          <a:ln>
            <a:noFill/>
          </a:ln>
        </p:spPr>
        <p:txBody>
          <a:bodyPr spcFirstLastPara="1" wrap="square" lIns="91425" tIns="91425" rIns="91425" bIns="91425" anchor="ctr" anchorCtr="0">
            <a:noAutofit/>
          </a:bodyPr>
          <a:lstStyle>
            <a:lvl1pPr marR="0" lvl="0" algn="l">
              <a:spcBef>
                <a:spcPts val="0"/>
              </a:spcBef>
              <a:spcAft>
                <a:spcPts val="0"/>
              </a:spcAft>
              <a:buClr>
                <a:srgbClr val="888888"/>
              </a:buClr>
              <a:buSzPts val="1400"/>
              <a:buFont typeface="Calibri"/>
              <a:buNone/>
              <a:defRPr sz="1200">
                <a:solidFill>
                  <a:srgbClr val="888888"/>
                </a:solidFill>
                <a:latin typeface="Calibri"/>
                <a:ea typeface="Calibri"/>
                <a:cs typeface="Calibri"/>
                <a:sym typeface="Calibri"/>
              </a:defRPr>
            </a:lvl1pPr>
            <a:lvl2pPr marR="0" lvl="1" algn="l">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R="0" lvl="2" algn="l">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R="0" lvl="3" algn="l">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R="0" lvl="4" algn="l">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R="0" lvl="5" algn="l">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R="0" lvl="6" algn="l">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R="0" lvl="7" algn="l">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R="0" lvl="8" algn="l">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32" name="Google Shape;32;p23"/>
          <p:cNvSpPr txBox="1">
            <a:spLocks noGrp="1"/>
          </p:cNvSpPr>
          <p:nvPr>
            <p:ph type="ftr" idx="11"/>
          </p:nvPr>
        </p:nvSpPr>
        <p:spPr>
          <a:xfrm>
            <a:off x="4165600" y="6356351"/>
            <a:ext cx="3860800" cy="365125"/>
          </a:xfrm>
          <a:prstGeom prst="rect">
            <a:avLst/>
          </a:prstGeom>
          <a:noFill/>
          <a:ln>
            <a:noFill/>
          </a:ln>
        </p:spPr>
        <p:txBody>
          <a:bodyPr spcFirstLastPara="1" wrap="square" lIns="91425" tIns="91425" rIns="91425" bIns="91425" anchor="ctr" anchorCtr="0">
            <a:noAutofit/>
          </a:bodyPr>
          <a:lstStyle>
            <a:lvl1pPr marR="0" lvl="0" algn="ctr">
              <a:spcBef>
                <a:spcPts val="0"/>
              </a:spcBef>
              <a:spcAft>
                <a:spcPts val="0"/>
              </a:spcAft>
              <a:buClr>
                <a:srgbClr val="888888"/>
              </a:buClr>
              <a:buSzPts val="1400"/>
              <a:buFont typeface="Calibri"/>
              <a:buNone/>
              <a:defRPr sz="1200">
                <a:solidFill>
                  <a:srgbClr val="888888"/>
                </a:solidFill>
                <a:latin typeface="Calibri"/>
                <a:ea typeface="Calibri"/>
                <a:cs typeface="Calibri"/>
                <a:sym typeface="Calibri"/>
              </a:defRPr>
            </a:lvl1pPr>
            <a:lvl2pPr marR="0" lvl="1" algn="l">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R="0" lvl="2" algn="l">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R="0" lvl="3" algn="l">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R="0" lvl="4" algn="l">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R="0" lvl="5" algn="l">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R="0" lvl="6" algn="l">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R="0" lvl="7" algn="l">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R="0" lvl="8" algn="l">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33" name="Google Shape;33;p23"/>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Clr>
                <a:srgbClr val="888888"/>
              </a:buClr>
              <a:buSzPts val="1200"/>
              <a:buFont typeface="Calibri"/>
              <a:buNone/>
              <a:defRPr sz="1200">
                <a:solidFill>
                  <a:srgbClr val="888888"/>
                </a:solidFill>
                <a:latin typeface="Calibri"/>
                <a:ea typeface="Calibri"/>
                <a:cs typeface="Calibri"/>
                <a:sym typeface="Calibri"/>
              </a:defRPr>
            </a:lvl1pPr>
            <a:lvl2pPr marL="0" marR="0" lvl="1" indent="0" algn="r">
              <a:spcBef>
                <a:spcPts val="0"/>
              </a:spcBef>
              <a:buClr>
                <a:srgbClr val="888888"/>
              </a:buClr>
              <a:buSzPts val="1200"/>
              <a:buFont typeface="Calibri"/>
              <a:buNone/>
              <a:defRPr sz="1200">
                <a:solidFill>
                  <a:srgbClr val="888888"/>
                </a:solidFill>
                <a:latin typeface="Calibri"/>
                <a:ea typeface="Calibri"/>
                <a:cs typeface="Calibri"/>
                <a:sym typeface="Calibri"/>
              </a:defRPr>
            </a:lvl2pPr>
            <a:lvl3pPr marL="0" marR="0" lvl="2" indent="0" algn="r">
              <a:spcBef>
                <a:spcPts val="0"/>
              </a:spcBef>
              <a:buClr>
                <a:srgbClr val="888888"/>
              </a:buClr>
              <a:buSzPts val="1200"/>
              <a:buFont typeface="Calibri"/>
              <a:buNone/>
              <a:defRPr sz="1200">
                <a:solidFill>
                  <a:srgbClr val="888888"/>
                </a:solidFill>
                <a:latin typeface="Calibri"/>
                <a:ea typeface="Calibri"/>
                <a:cs typeface="Calibri"/>
                <a:sym typeface="Calibri"/>
              </a:defRPr>
            </a:lvl3pPr>
            <a:lvl4pPr marL="0" marR="0" lvl="3" indent="0" algn="r">
              <a:spcBef>
                <a:spcPts val="0"/>
              </a:spcBef>
              <a:buClr>
                <a:srgbClr val="888888"/>
              </a:buClr>
              <a:buSzPts val="1200"/>
              <a:buFont typeface="Calibri"/>
              <a:buNone/>
              <a:defRPr sz="1200">
                <a:solidFill>
                  <a:srgbClr val="888888"/>
                </a:solidFill>
                <a:latin typeface="Calibri"/>
                <a:ea typeface="Calibri"/>
                <a:cs typeface="Calibri"/>
                <a:sym typeface="Calibri"/>
              </a:defRPr>
            </a:lvl4pPr>
            <a:lvl5pPr marL="0" marR="0" lvl="4" indent="0" algn="r">
              <a:spcBef>
                <a:spcPts val="0"/>
              </a:spcBef>
              <a:buClr>
                <a:srgbClr val="888888"/>
              </a:buClr>
              <a:buSzPts val="1200"/>
              <a:buFont typeface="Calibri"/>
              <a:buNone/>
              <a:defRPr sz="1200">
                <a:solidFill>
                  <a:srgbClr val="888888"/>
                </a:solidFill>
                <a:latin typeface="Calibri"/>
                <a:ea typeface="Calibri"/>
                <a:cs typeface="Calibri"/>
                <a:sym typeface="Calibri"/>
              </a:defRPr>
            </a:lvl5pPr>
            <a:lvl6pPr marL="0" marR="0" lvl="5" indent="0" algn="r">
              <a:spcBef>
                <a:spcPts val="0"/>
              </a:spcBef>
              <a:buClr>
                <a:srgbClr val="888888"/>
              </a:buClr>
              <a:buSzPts val="1200"/>
              <a:buFont typeface="Calibri"/>
              <a:buNone/>
              <a:defRPr sz="1200">
                <a:solidFill>
                  <a:srgbClr val="888888"/>
                </a:solidFill>
                <a:latin typeface="Calibri"/>
                <a:ea typeface="Calibri"/>
                <a:cs typeface="Calibri"/>
                <a:sym typeface="Calibri"/>
              </a:defRPr>
            </a:lvl6pPr>
            <a:lvl7pPr marL="0" marR="0" lvl="6" indent="0" algn="r">
              <a:spcBef>
                <a:spcPts val="0"/>
              </a:spcBef>
              <a:buClr>
                <a:srgbClr val="888888"/>
              </a:buClr>
              <a:buSzPts val="1200"/>
              <a:buFont typeface="Calibri"/>
              <a:buNone/>
              <a:defRPr sz="1200">
                <a:solidFill>
                  <a:srgbClr val="888888"/>
                </a:solidFill>
                <a:latin typeface="Calibri"/>
                <a:ea typeface="Calibri"/>
                <a:cs typeface="Calibri"/>
                <a:sym typeface="Calibri"/>
              </a:defRPr>
            </a:lvl7pPr>
            <a:lvl8pPr marL="0" marR="0" lvl="7" indent="0" algn="r">
              <a:spcBef>
                <a:spcPts val="0"/>
              </a:spcBef>
              <a:buClr>
                <a:srgbClr val="888888"/>
              </a:buClr>
              <a:buSzPts val="1200"/>
              <a:buFont typeface="Calibri"/>
              <a:buNone/>
              <a:defRPr sz="1200">
                <a:solidFill>
                  <a:srgbClr val="888888"/>
                </a:solidFill>
                <a:latin typeface="Calibri"/>
                <a:ea typeface="Calibri"/>
                <a:cs typeface="Calibri"/>
                <a:sym typeface="Calibri"/>
              </a:defRPr>
            </a:lvl8pPr>
            <a:lvl9pPr marL="0" marR="0" lvl="8" indent="0" algn="r">
              <a:spcBef>
                <a:spcPts val="0"/>
              </a:spcBef>
              <a:buClr>
                <a:srgbClr val="888888"/>
              </a:buClr>
              <a:buSzPts val="1200"/>
              <a:buFont typeface="Calibri"/>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4769840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Text, and Content" type="txAndObj">
  <p:cSld name="Title, Text, and Content">
    <p:spTree>
      <p:nvGrpSpPr>
        <p:cNvPr id="1" name="Shape 49"/>
        <p:cNvGrpSpPr/>
        <p:nvPr/>
      </p:nvGrpSpPr>
      <p:grpSpPr>
        <a:xfrm>
          <a:off x="0" y="0"/>
          <a:ext cx="0" cy="0"/>
          <a:chOff x="0" y="0"/>
          <a:chExt cx="0" cy="0"/>
        </a:xfrm>
      </p:grpSpPr>
      <p:sp>
        <p:nvSpPr>
          <p:cNvPr id="50" name="Google Shape;50;p26"/>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6"/>
          <p:cNvSpPr txBox="1">
            <a:spLocks noGrp="1"/>
          </p:cNvSpPr>
          <p:nvPr>
            <p:ph type="body" idx="1"/>
          </p:nvPr>
        </p:nvSpPr>
        <p:spPr>
          <a:xfrm>
            <a:off x="609600" y="1752600"/>
            <a:ext cx="5384800" cy="4525963"/>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2" name="Google Shape;52;p26"/>
          <p:cNvSpPr txBox="1">
            <a:spLocks noGrp="1"/>
          </p:cNvSpPr>
          <p:nvPr>
            <p:ph type="body" idx="2"/>
          </p:nvPr>
        </p:nvSpPr>
        <p:spPr>
          <a:xfrm>
            <a:off x="6197600" y="1752600"/>
            <a:ext cx="5384800" cy="4525963"/>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3" name="Google Shape;53;p26"/>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 name="Google Shape;54;p26"/>
          <p:cNvSpPr txBox="1">
            <a:spLocks noGrp="1"/>
          </p:cNvSpPr>
          <p:nvPr>
            <p:ph type="ftr" idx="11"/>
          </p:nvPr>
        </p:nvSpPr>
        <p:spPr>
          <a:xfrm>
            <a:off x="4165600" y="6245225"/>
            <a:ext cx="3860800" cy="47625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 name="Google Shape;55;p26"/>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rgbClr val="757575"/>
                </a:solidFill>
                <a:latin typeface="Arial"/>
                <a:ea typeface="Arial"/>
                <a:cs typeface="Arial"/>
                <a:sym typeface="Arial"/>
              </a:defRPr>
            </a:lvl1pPr>
            <a:lvl2pPr marL="0" lvl="1" indent="0" algn="r">
              <a:spcBef>
                <a:spcPts val="0"/>
              </a:spcBef>
              <a:buNone/>
              <a:defRPr sz="1200">
                <a:solidFill>
                  <a:srgbClr val="757575"/>
                </a:solidFill>
                <a:latin typeface="Arial"/>
                <a:ea typeface="Arial"/>
                <a:cs typeface="Arial"/>
                <a:sym typeface="Arial"/>
              </a:defRPr>
            </a:lvl2pPr>
            <a:lvl3pPr marL="0" lvl="2" indent="0" algn="r">
              <a:spcBef>
                <a:spcPts val="0"/>
              </a:spcBef>
              <a:buNone/>
              <a:defRPr sz="1200">
                <a:solidFill>
                  <a:srgbClr val="757575"/>
                </a:solidFill>
                <a:latin typeface="Arial"/>
                <a:ea typeface="Arial"/>
                <a:cs typeface="Arial"/>
                <a:sym typeface="Arial"/>
              </a:defRPr>
            </a:lvl3pPr>
            <a:lvl4pPr marL="0" lvl="3" indent="0" algn="r">
              <a:spcBef>
                <a:spcPts val="0"/>
              </a:spcBef>
              <a:buNone/>
              <a:defRPr sz="1200">
                <a:solidFill>
                  <a:srgbClr val="757575"/>
                </a:solidFill>
                <a:latin typeface="Arial"/>
                <a:ea typeface="Arial"/>
                <a:cs typeface="Arial"/>
                <a:sym typeface="Arial"/>
              </a:defRPr>
            </a:lvl4pPr>
            <a:lvl5pPr marL="0" lvl="4" indent="0" algn="r">
              <a:spcBef>
                <a:spcPts val="0"/>
              </a:spcBef>
              <a:buNone/>
              <a:defRPr sz="1200">
                <a:solidFill>
                  <a:srgbClr val="757575"/>
                </a:solidFill>
                <a:latin typeface="Arial"/>
                <a:ea typeface="Arial"/>
                <a:cs typeface="Arial"/>
                <a:sym typeface="Arial"/>
              </a:defRPr>
            </a:lvl5pPr>
            <a:lvl6pPr marL="0" lvl="5" indent="0" algn="r">
              <a:spcBef>
                <a:spcPts val="0"/>
              </a:spcBef>
              <a:buNone/>
              <a:defRPr sz="1200">
                <a:solidFill>
                  <a:srgbClr val="757575"/>
                </a:solidFill>
                <a:latin typeface="Arial"/>
                <a:ea typeface="Arial"/>
                <a:cs typeface="Arial"/>
                <a:sym typeface="Arial"/>
              </a:defRPr>
            </a:lvl6pPr>
            <a:lvl7pPr marL="0" lvl="6" indent="0" algn="r">
              <a:spcBef>
                <a:spcPts val="0"/>
              </a:spcBef>
              <a:buNone/>
              <a:defRPr sz="1200">
                <a:solidFill>
                  <a:srgbClr val="757575"/>
                </a:solidFill>
                <a:latin typeface="Arial"/>
                <a:ea typeface="Arial"/>
                <a:cs typeface="Arial"/>
                <a:sym typeface="Arial"/>
              </a:defRPr>
            </a:lvl7pPr>
            <a:lvl8pPr marL="0" lvl="7" indent="0" algn="r">
              <a:spcBef>
                <a:spcPts val="0"/>
              </a:spcBef>
              <a:buNone/>
              <a:defRPr sz="1200">
                <a:solidFill>
                  <a:srgbClr val="757575"/>
                </a:solidFill>
                <a:latin typeface="Arial"/>
                <a:ea typeface="Arial"/>
                <a:cs typeface="Arial"/>
                <a:sym typeface="Arial"/>
              </a:defRPr>
            </a:lvl8pPr>
            <a:lvl9pPr marL="0" lvl="8" indent="0" algn="r">
              <a:spcBef>
                <a:spcPts val="0"/>
              </a:spcBef>
              <a:buNone/>
              <a:defRPr sz="1200">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354004916"/>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p:cSld name="1_Title Only">
    <p:bg>
      <p:bgPr>
        <a:blipFill>
          <a:blip r:embed="rId2">
            <a:alphaModFix/>
          </a:blip>
          <a:stretch>
            <a:fillRect/>
          </a:stretch>
        </a:blipFill>
        <a:effectLst/>
      </p:bgPr>
    </p:bg>
    <p:spTree>
      <p:nvGrpSpPr>
        <p:cNvPr id="1" name="Shape 28"/>
        <p:cNvGrpSpPr/>
        <p:nvPr/>
      </p:nvGrpSpPr>
      <p:grpSpPr>
        <a:xfrm>
          <a:off x="0" y="0"/>
          <a:ext cx="0" cy="0"/>
          <a:chOff x="0" y="0"/>
          <a:chExt cx="0" cy="0"/>
        </a:xfrm>
      </p:grpSpPr>
      <p:sp>
        <p:nvSpPr>
          <p:cNvPr id="29" name="Google Shape;29;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 name="Google Shape;30;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32" name="Google Shape;32;p18"/>
          <p:cNvSpPr txBox="1">
            <a:spLocks noGrp="1"/>
          </p:cNvSpPr>
          <p:nvPr>
            <p:ph type="body" idx="1"/>
          </p:nvPr>
        </p:nvSpPr>
        <p:spPr>
          <a:xfrm>
            <a:off x="839788" y="2076994"/>
            <a:ext cx="9505995" cy="411266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sz="1200">
                <a:solidFill>
                  <a:srgbClr val="757575"/>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41108287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E548B6-EA56-E620-6C9E-0A3835BAC709}"/>
              </a:ext>
            </a:extLst>
          </p:cNvPr>
          <p:cNvSpPr>
            <a:spLocks noGrp="1"/>
          </p:cNvSpPr>
          <p:nvPr>
            <p:ph type="title"/>
          </p:nvPr>
        </p:nvSpPr>
        <p:spPr>
          <a:xfrm>
            <a:off x="838200" y="717826"/>
            <a:ext cx="10515600"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72C1F2D4-922E-A865-2626-CB9DC2D456D0}"/>
              </a:ext>
            </a:extLst>
          </p:cNvPr>
          <p:cNvSpPr>
            <a:spLocks noGrp="1"/>
          </p:cNvSpPr>
          <p:nvPr>
            <p:ph idx="1"/>
          </p:nvPr>
        </p:nvSpPr>
        <p:spPr>
          <a:xfrm>
            <a:off x="838200" y="2008507"/>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BD3A7D93-AC8E-0DD1-C2D7-9DF274210963}"/>
              </a:ext>
            </a:extLst>
          </p:cNvPr>
          <p:cNvSpPr>
            <a:spLocks noGrp="1"/>
          </p:cNvSpPr>
          <p:nvPr>
            <p:ph type="dt" sz="half" idx="10"/>
          </p:nvPr>
        </p:nvSpPr>
        <p:spPr/>
        <p:txBody>
          <a:bodyPr/>
          <a:lstStyle/>
          <a:p>
            <a:fld id="{6C5C338C-7728-3B48-A755-496A7E2CC1F1}" type="datetimeFigureOut">
              <a:rPr lang="en-US" smtClean="0"/>
              <a:t>2/4/26</a:t>
            </a:fld>
            <a:endParaRPr lang="en-US"/>
          </a:p>
        </p:txBody>
      </p:sp>
      <p:sp>
        <p:nvSpPr>
          <p:cNvPr id="5" name="Footer Placeholder 4">
            <a:extLst>
              <a:ext uri="{FF2B5EF4-FFF2-40B4-BE49-F238E27FC236}">
                <a16:creationId xmlns:a16="http://schemas.microsoft.com/office/drawing/2014/main" id="{7B4893FD-2BA3-9550-34CF-8AE72A441FD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38A099C-ED06-C8C1-3F8A-64C1A41924B4}"/>
              </a:ext>
            </a:extLst>
          </p:cNvPr>
          <p:cNvSpPr>
            <a:spLocks noGrp="1"/>
          </p:cNvSpPr>
          <p:nvPr>
            <p:ph type="sldNum" sz="quarter" idx="12"/>
          </p:nvPr>
        </p:nvSpPr>
        <p:spPr/>
        <p:txBody>
          <a:bodyPr/>
          <a:lstStyle/>
          <a:p>
            <a:fld id="{734EDE4C-8259-694E-BA1C-32C753082B33}" type="slidenum">
              <a:rPr lang="en-US" smtClean="0"/>
              <a:t>‹#›</a:t>
            </a:fld>
            <a:endParaRPr lang="en-US"/>
          </a:p>
        </p:txBody>
      </p:sp>
      <p:sp>
        <p:nvSpPr>
          <p:cNvPr id="7" name="Footer Placeholder 4">
            <a:extLst>
              <a:ext uri="{FF2B5EF4-FFF2-40B4-BE49-F238E27FC236}">
                <a16:creationId xmlns:a16="http://schemas.microsoft.com/office/drawing/2014/main" id="{B4191AF3-F141-5A9F-9459-CAC7856CCBD2}"/>
              </a:ext>
            </a:extLst>
          </p:cNvPr>
          <p:cNvSpPr txBox="1">
            <a:spLocks/>
          </p:cNvSpPr>
          <p:nvPr userDrawn="1"/>
        </p:nvSpPr>
        <p:spPr>
          <a:xfrm>
            <a:off x="4038600" y="6356349"/>
            <a:ext cx="41148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82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 Specialized Medical Standards, 2025</a:t>
            </a:r>
          </a:p>
        </p:txBody>
      </p:sp>
    </p:spTree>
    <p:extLst>
      <p:ext uri="{BB962C8B-B14F-4D97-AF65-F5344CB8AC3E}">
        <p14:creationId xmlns:p14="http://schemas.microsoft.com/office/powerpoint/2010/main" val="28144328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E548B6-EA56-E620-6C9E-0A3835BAC709}"/>
              </a:ext>
            </a:extLst>
          </p:cNvPr>
          <p:cNvSpPr>
            <a:spLocks noGrp="1"/>
          </p:cNvSpPr>
          <p:nvPr>
            <p:ph type="title" hasCustomPrompt="1"/>
          </p:nvPr>
        </p:nvSpPr>
        <p:spPr>
          <a:xfrm>
            <a:off x="838200" y="775942"/>
            <a:ext cx="10515600" cy="1325563"/>
          </a:xfrm>
        </p:spPr>
        <p:txBody>
          <a:bodyPr/>
          <a:lstStyle/>
          <a:p>
            <a:r>
              <a:rPr lang="en-US" dirty="0"/>
              <a:t>Learning Objectives</a:t>
            </a:r>
          </a:p>
        </p:txBody>
      </p:sp>
      <p:sp>
        <p:nvSpPr>
          <p:cNvPr id="3" name="Content Placeholder 2">
            <a:extLst>
              <a:ext uri="{FF2B5EF4-FFF2-40B4-BE49-F238E27FC236}">
                <a16:creationId xmlns:a16="http://schemas.microsoft.com/office/drawing/2014/main" id="{72C1F2D4-922E-A865-2626-CB9DC2D456D0}"/>
              </a:ext>
            </a:extLst>
          </p:cNvPr>
          <p:cNvSpPr>
            <a:spLocks noGrp="1"/>
          </p:cNvSpPr>
          <p:nvPr>
            <p:ph idx="1"/>
          </p:nvPr>
        </p:nvSpPr>
        <p:spPr>
          <a:xfrm>
            <a:off x="838200" y="2187574"/>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BD3A7D93-AC8E-0DD1-C2D7-9DF274210963}"/>
              </a:ext>
            </a:extLst>
          </p:cNvPr>
          <p:cNvSpPr>
            <a:spLocks noGrp="1"/>
          </p:cNvSpPr>
          <p:nvPr>
            <p:ph type="dt" sz="half" idx="10"/>
          </p:nvPr>
        </p:nvSpPr>
        <p:spPr/>
        <p:txBody>
          <a:bodyPr/>
          <a:lstStyle/>
          <a:p>
            <a:fld id="{6C5C338C-7728-3B48-A755-496A7E2CC1F1}" type="datetimeFigureOut">
              <a:rPr lang="en-US" smtClean="0"/>
              <a:t>2/4/26</a:t>
            </a:fld>
            <a:endParaRPr lang="en-US"/>
          </a:p>
        </p:txBody>
      </p:sp>
      <p:sp>
        <p:nvSpPr>
          <p:cNvPr id="6" name="Slide Number Placeholder 5">
            <a:extLst>
              <a:ext uri="{FF2B5EF4-FFF2-40B4-BE49-F238E27FC236}">
                <a16:creationId xmlns:a16="http://schemas.microsoft.com/office/drawing/2014/main" id="{338A099C-ED06-C8C1-3F8A-64C1A41924B4}"/>
              </a:ext>
            </a:extLst>
          </p:cNvPr>
          <p:cNvSpPr>
            <a:spLocks noGrp="1"/>
          </p:cNvSpPr>
          <p:nvPr>
            <p:ph type="sldNum" sz="quarter" idx="12"/>
          </p:nvPr>
        </p:nvSpPr>
        <p:spPr/>
        <p:txBody>
          <a:bodyPr/>
          <a:lstStyle/>
          <a:p>
            <a:fld id="{734EDE4C-8259-694E-BA1C-32C753082B33}" type="slidenum">
              <a:rPr lang="en-US" smtClean="0"/>
              <a:t>‹#›</a:t>
            </a:fld>
            <a:endParaRPr lang="en-US"/>
          </a:p>
        </p:txBody>
      </p:sp>
      <p:sp>
        <p:nvSpPr>
          <p:cNvPr id="7" name="Footer Placeholder 4">
            <a:extLst>
              <a:ext uri="{FF2B5EF4-FFF2-40B4-BE49-F238E27FC236}">
                <a16:creationId xmlns:a16="http://schemas.microsoft.com/office/drawing/2014/main" id="{98CA8E97-939C-96D0-5B4B-A8C81A1F1880}"/>
              </a:ext>
            </a:extLst>
          </p:cNvPr>
          <p:cNvSpPr txBox="1">
            <a:spLocks/>
          </p:cNvSpPr>
          <p:nvPr userDrawn="1"/>
        </p:nvSpPr>
        <p:spPr>
          <a:xfrm>
            <a:off x="4038600" y="6356349"/>
            <a:ext cx="41148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82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 Specialized Medical Standards, 2025</a:t>
            </a:r>
          </a:p>
        </p:txBody>
      </p:sp>
    </p:spTree>
    <p:extLst>
      <p:ext uri="{BB962C8B-B14F-4D97-AF65-F5344CB8AC3E}">
        <p14:creationId xmlns:p14="http://schemas.microsoft.com/office/powerpoint/2010/main" val="4287256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E548B6-EA56-E620-6C9E-0A3835BAC709}"/>
              </a:ext>
            </a:extLst>
          </p:cNvPr>
          <p:cNvSpPr>
            <a:spLocks noGrp="1"/>
          </p:cNvSpPr>
          <p:nvPr>
            <p:ph type="title" hasCustomPrompt="1"/>
          </p:nvPr>
        </p:nvSpPr>
        <p:spPr>
          <a:xfrm>
            <a:off x="838200" y="858352"/>
            <a:ext cx="10515600" cy="1325563"/>
          </a:xfrm>
        </p:spPr>
        <p:txBody>
          <a:bodyPr/>
          <a:lstStyle/>
          <a:p>
            <a:r>
              <a:rPr lang="en-US" dirty="0"/>
              <a:t>Summary</a:t>
            </a:r>
          </a:p>
        </p:txBody>
      </p:sp>
      <p:sp>
        <p:nvSpPr>
          <p:cNvPr id="3" name="Content Placeholder 2">
            <a:extLst>
              <a:ext uri="{FF2B5EF4-FFF2-40B4-BE49-F238E27FC236}">
                <a16:creationId xmlns:a16="http://schemas.microsoft.com/office/drawing/2014/main" id="{72C1F2D4-922E-A865-2626-CB9DC2D456D0}"/>
              </a:ext>
            </a:extLst>
          </p:cNvPr>
          <p:cNvSpPr>
            <a:spLocks noGrp="1"/>
          </p:cNvSpPr>
          <p:nvPr>
            <p:ph idx="1"/>
          </p:nvPr>
        </p:nvSpPr>
        <p:spPr>
          <a:xfrm>
            <a:off x="838200" y="2187574"/>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BD3A7D93-AC8E-0DD1-C2D7-9DF274210963}"/>
              </a:ext>
            </a:extLst>
          </p:cNvPr>
          <p:cNvSpPr>
            <a:spLocks noGrp="1"/>
          </p:cNvSpPr>
          <p:nvPr>
            <p:ph type="dt" sz="half" idx="10"/>
          </p:nvPr>
        </p:nvSpPr>
        <p:spPr/>
        <p:txBody>
          <a:bodyPr/>
          <a:lstStyle/>
          <a:p>
            <a:fld id="{6C5C338C-7728-3B48-A755-496A7E2CC1F1}" type="datetimeFigureOut">
              <a:rPr lang="en-US" smtClean="0"/>
              <a:t>2/4/26</a:t>
            </a:fld>
            <a:endParaRPr lang="en-US"/>
          </a:p>
        </p:txBody>
      </p:sp>
      <p:sp>
        <p:nvSpPr>
          <p:cNvPr id="6" name="Slide Number Placeholder 5">
            <a:extLst>
              <a:ext uri="{FF2B5EF4-FFF2-40B4-BE49-F238E27FC236}">
                <a16:creationId xmlns:a16="http://schemas.microsoft.com/office/drawing/2014/main" id="{338A099C-ED06-C8C1-3F8A-64C1A41924B4}"/>
              </a:ext>
            </a:extLst>
          </p:cNvPr>
          <p:cNvSpPr>
            <a:spLocks noGrp="1"/>
          </p:cNvSpPr>
          <p:nvPr>
            <p:ph type="sldNum" sz="quarter" idx="12"/>
          </p:nvPr>
        </p:nvSpPr>
        <p:spPr/>
        <p:txBody>
          <a:bodyPr/>
          <a:lstStyle/>
          <a:p>
            <a:fld id="{734EDE4C-8259-694E-BA1C-32C753082B33}" type="slidenum">
              <a:rPr lang="en-US" smtClean="0"/>
              <a:t>‹#›</a:t>
            </a:fld>
            <a:endParaRPr lang="en-US"/>
          </a:p>
        </p:txBody>
      </p:sp>
      <p:sp>
        <p:nvSpPr>
          <p:cNvPr id="7" name="Footer Placeholder 4">
            <a:extLst>
              <a:ext uri="{FF2B5EF4-FFF2-40B4-BE49-F238E27FC236}">
                <a16:creationId xmlns:a16="http://schemas.microsoft.com/office/drawing/2014/main" id="{AB2DA393-B919-BAE0-7D17-3864A14C3194}"/>
              </a:ext>
            </a:extLst>
          </p:cNvPr>
          <p:cNvSpPr txBox="1">
            <a:spLocks/>
          </p:cNvSpPr>
          <p:nvPr userDrawn="1"/>
        </p:nvSpPr>
        <p:spPr>
          <a:xfrm>
            <a:off x="4038600" y="6356349"/>
            <a:ext cx="41148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82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 Specialized Medical Standards, 2025</a:t>
            </a:r>
          </a:p>
        </p:txBody>
      </p:sp>
    </p:spTree>
    <p:extLst>
      <p:ext uri="{BB962C8B-B14F-4D97-AF65-F5344CB8AC3E}">
        <p14:creationId xmlns:p14="http://schemas.microsoft.com/office/powerpoint/2010/main" val="904769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85DB96-AAEF-7B44-FB81-C404DAEC1B3B}"/>
              </a:ext>
            </a:extLst>
          </p:cNvPr>
          <p:cNvSpPr>
            <a:spLocks noGrp="1"/>
          </p:cNvSpPr>
          <p:nvPr>
            <p:ph type="title" hasCustomPrompt="1"/>
          </p:nvPr>
        </p:nvSpPr>
        <p:spPr>
          <a:xfrm>
            <a:off x="831850" y="1709738"/>
            <a:ext cx="10515600" cy="2852737"/>
          </a:xfrm>
        </p:spPr>
        <p:txBody>
          <a:bodyPr anchor="b"/>
          <a:lstStyle>
            <a:lvl1pPr>
              <a:defRPr sz="6000"/>
            </a:lvl1pPr>
          </a:lstStyle>
          <a:p>
            <a:r>
              <a:rPr lang="en-US" dirty="0"/>
              <a:t>Click to edit Master section title style</a:t>
            </a:r>
          </a:p>
        </p:txBody>
      </p:sp>
      <p:sp>
        <p:nvSpPr>
          <p:cNvPr id="3" name="Text Placeholder 2">
            <a:extLst>
              <a:ext uri="{FF2B5EF4-FFF2-40B4-BE49-F238E27FC236}">
                <a16:creationId xmlns:a16="http://schemas.microsoft.com/office/drawing/2014/main" id="{A86A1916-2028-84D3-A4F2-769846EC127B}"/>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7F5807F-4EED-9711-342F-B3403A85EF87}"/>
              </a:ext>
            </a:extLst>
          </p:cNvPr>
          <p:cNvSpPr>
            <a:spLocks noGrp="1"/>
          </p:cNvSpPr>
          <p:nvPr>
            <p:ph type="dt" sz="half" idx="10"/>
          </p:nvPr>
        </p:nvSpPr>
        <p:spPr/>
        <p:txBody>
          <a:bodyPr/>
          <a:lstStyle/>
          <a:p>
            <a:fld id="{6C5C338C-7728-3B48-A755-496A7E2CC1F1}" type="datetimeFigureOut">
              <a:rPr lang="en-US" smtClean="0"/>
              <a:t>2/4/26</a:t>
            </a:fld>
            <a:endParaRPr lang="en-US"/>
          </a:p>
        </p:txBody>
      </p:sp>
      <p:sp>
        <p:nvSpPr>
          <p:cNvPr id="6" name="Slide Number Placeholder 5">
            <a:extLst>
              <a:ext uri="{FF2B5EF4-FFF2-40B4-BE49-F238E27FC236}">
                <a16:creationId xmlns:a16="http://schemas.microsoft.com/office/drawing/2014/main" id="{EF864E1D-7BB3-9DDE-EAAC-D668B967C23D}"/>
              </a:ext>
            </a:extLst>
          </p:cNvPr>
          <p:cNvSpPr>
            <a:spLocks noGrp="1"/>
          </p:cNvSpPr>
          <p:nvPr>
            <p:ph type="sldNum" sz="quarter" idx="12"/>
          </p:nvPr>
        </p:nvSpPr>
        <p:spPr/>
        <p:txBody>
          <a:bodyPr/>
          <a:lstStyle/>
          <a:p>
            <a:fld id="{734EDE4C-8259-694E-BA1C-32C753082B33}" type="slidenum">
              <a:rPr lang="en-US" smtClean="0"/>
              <a:t>‹#›</a:t>
            </a:fld>
            <a:endParaRPr lang="en-US"/>
          </a:p>
        </p:txBody>
      </p:sp>
      <p:sp>
        <p:nvSpPr>
          <p:cNvPr id="7" name="Footer Placeholder 4">
            <a:extLst>
              <a:ext uri="{FF2B5EF4-FFF2-40B4-BE49-F238E27FC236}">
                <a16:creationId xmlns:a16="http://schemas.microsoft.com/office/drawing/2014/main" id="{71E752CD-1E11-1FCA-D431-F81CD5CE4A1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r>
              <a:rPr lang="en-US" dirty="0"/>
              <a:t>© Specialized Medical Standards, 2025</a:t>
            </a:r>
          </a:p>
        </p:txBody>
      </p:sp>
    </p:spTree>
    <p:extLst>
      <p:ext uri="{BB962C8B-B14F-4D97-AF65-F5344CB8AC3E}">
        <p14:creationId xmlns:p14="http://schemas.microsoft.com/office/powerpoint/2010/main" val="21814313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7842AD-7474-7650-65B3-7B9A31091FE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35D751-F1E5-1556-1100-897B79E79CE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66ECCA7-70B5-4ACC-AD37-7611F179529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E929848-5C96-F9B6-5EDA-F15B7CC64F61}"/>
              </a:ext>
            </a:extLst>
          </p:cNvPr>
          <p:cNvSpPr>
            <a:spLocks noGrp="1"/>
          </p:cNvSpPr>
          <p:nvPr>
            <p:ph type="dt" sz="half" idx="10"/>
          </p:nvPr>
        </p:nvSpPr>
        <p:spPr/>
        <p:txBody>
          <a:bodyPr/>
          <a:lstStyle/>
          <a:p>
            <a:fld id="{6C5C338C-7728-3B48-A755-496A7E2CC1F1}" type="datetimeFigureOut">
              <a:rPr lang="en-US" smtClean="0"/>
              <a:t>2/4/26</a:t>
            </a:fld>
            <a:endParaRPr lang="en-US"/>
          </a:p>
        </p:txBody>
      </p:sp>
      <p:sp>
        <p:nvSpPr>
          <p:cNvPr id="7" name="Slide Number Placeholder 6">
            <a:extLst>
              <a:ext uri="{FF2B5EF4-FFF2-40B4-BE49-F238E27FC236}">
                <a16:creationId xmlns:a16="http://schemas.microsoft.com/office/drawing/2014/main" id="{10295CA7-1DAC-648B-9CA5-5666D3478D5A}"/>
              </a:ext>
            </a:extLst>
          </p:cNvPr>
          <p:cNvSpPr>
            <a:spLocks noGrp="1"/>
          </p:cNvSpPr>
          <p:nvPr>
            <p:ph type="sldNum" sz="quarter" idx="12"/>
          </p:nvPr>
        </p:nvSpPr>
        <p:spPr/>
        <p:txBody>
          <a:bodyPr/>
          <a:lstStyle/>
          <a:p>
            <a:fld id="{734EDE4C-8259-694E-BA1C-32C753082B33}" type="slidenum">
              <a:rPr lang="en-US" smtClean="0"/>
              <a:t>‹#›</a:t>
            </a:fld>
            <a:endParaRPr lang="en-US"/>
          </a:p>
        </p:txBody>
      </p:sp>
      <p:sp>
        <p:nvSpPr>
          <p:cNvPr id="8" name="Footer Placeholder 4">
            <a:extLst>
              <a:ext uri="{FF2B5EF4-FFF2-40B4-BE49-F238E27FC236}">
                <a16:creationId xmlns:a16="http://schemas.microsoft.com/office/drawing/2014/main" id="{A1A57455-6443-F0AA-E1E0-D3E589A346F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r>
              <a:rPr lang="en-US" dirty="0"/>
              <a:t>© Specialized Medical Standards, 2025</a:t>
            </a:r>
          </a:p>
        </p:txBody>
      </p:sp>
    </p:spTree>
    <p:extLst>
      <p:ext uri="{BB962C8B-B14F-4D97-AF65-F5344CB8AC3E}">
        <p14:creationId xmlns:p14="http://schemas.microsoft.com/office/powerpoint/2010/main" val="9384424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520B5E-798A-B022-32DD-540B90275D7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07086E5-52A7-AB84-E7F1-0B979F06EEC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C5A4E3F-263F-5C3C-BD79-196E881EF87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7B4B060-8A2C-0514-40B4-B96A7BD4E8D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BF8B750-4176-6B63-30BE-2703AEF27B8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F75F8A6-976A-A0AF-EECC-04AA4BE52644}"/>
              </a:ext>
            </a:extLst>
          </p:cNvPr>
          <p:cNvSpPr>
            <a:spLocks noGrp="1"/>
          </p:cNvSpPr>
          <p:nvPr>
            <p:ph type="dt" sz="half" idx="10"/>
          </p:nvPr>
        </p:nvSpPr>
        <p:spPr/>
        <p:txBody>
          <a:bodyPr/>
          <a:lstStyle/>
          <a:p>
            <a:fld id="{6C5C338C-7728-3B48-A755-496A7E2CC1F1}" type="datetimeFigureOut">
              <a:rPr lang="en-US" smtClean="0"/>
              <a:t>2/4/26</a:t>
            </a:fld>
            <a:endParaRPr lang="en-US"/>
          </a:p>
        </p:txBody>
      </p:sp>
      <p:sp>
        <p:nvSpPr>
          <p:cNvPr id="9" name="Slide Number Placeholder 8">
            <a:extLst>
              <a:ext uri="{FF2B5EF4-FFF2-40B4-BE49-F238E27FC236}">
                <a16:creationId xmlns:a16="http://schemas.microsoft.com/office/drawing/2014/main" id="{A0152DBB-FE2C-D667-C441-392FCCF52071}"/>
              </a:ext>
            </a:extLst>
          </p:cNvPr>
          <p:cNvSpPr>
            <a:spLocks noGrp="1"/>
          </p:cNvSpPr>
          <p:nvPr>
            <p:ph type="sldNum" sz="quarter" idx="12"/>
          </p:nvPr>
        </p:nvSpPr>
        <p:spPr/>
        <p:txBody>
          <a:bodyPr/>
          <a:lstStyle/>
          <a:p>
            <a:fld id="{734EDE4C-8259-694E-BA1C-32C753082B33}" type="slidenum">
              <a:rPr lang="en-US" smtClean="0"/>
              <a:t>‹#›</a:t>
            </a:fld>
            <a:endParaRPr lang="en-US"/>
          </a:p>
        </p:txBody>
      </p:sp>
      <p:sp>
        <p:nvSpPr>
          <p:cNvPr id="10" name="Footer Placeholder 4">
            <a:extLst>
              <a:ext uri="{FF2B5EF4-FFF2-40B4-BE49-F238E27FC236}">
                <a16:creationId xmlns:a16="http://schemas.microsoft.com/office/drawing/2014/main" id="{C981DA2F-1EB2-9366-F139-CC985A1B64DB}"/>
              </a:ext>
            </a:extLst>
          </p:cNvPr>
          <p:cNvSpPr>
            <a:spLocks noGrp="1"/>
          </p:cNvSpPr>
          <p:nvPr>
            <p:ph type="ftr" sz="quarter" idx="1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r>
              <a:rPr lang="en-US" dirty="0"/>
              <a:t>© Specialized Medical Standards, 2025</a:t>
            </a:r>
          </a:p>
        </p:txBody>
      </p:sp>
    </p:spTree>
    <p:extLst>
      <p:ext uri="{BB962C8B-B14F-4D97-AF65-F5344CB8AC3E}">
        <p14:creationId xmlns:p14="http://schemas.microsoft.com/office/powerpoint/2010/main" val="39175785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1A6FDB-C303-DF77-23E2-04C4971287E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A33A8E3-A886-BFBA-62E1-ABD6A84E01C6}"/>
              </a:ext>
            </a:extLst>
          </p:cNvPr>
          <p:cNvSpPr>
            <a:spLocks noGrp="1"/>
          </p:cNvSpPr>
          <p:nvPr>
            <p:ph type="dt" sz="half" idx="10"/>
          </p:nvPr>
        </p:nvSpPr>
        <p:spPr/>
        <p:txBody>
          <a:bodyPr/>
          <a:lstStyle/>
          <a:p>
            <a:fld id="{6C5C338C-7728-3B48-A755-496A7E2CC1F1}" type="datetimeFigureOut">
              <a:rPr lang="en-US" smtClean="0"/>
              <a:t>2/4/26</a:t>
            </a:fld>
            <a:endParaRPr lang="en-US"/>
          </a:p>
        </p:txBody>
      </p:sp>
      <p:sp>
        <p:nvSpPr>
          <p:cNvPr id="5" name="Slide Number Placeholder 4">
            <a:extLst>
              <a:ext uri="{FF2B5EF4-FFF2-40B4-BE49-F238E27FC236}">
                <a16:creationId xmlns:a16="http://schemas.microsoft.com/office/drawing/2014/main" id="{E8681A41-7940-EF27-BBE6-F90B2D401852}"/>
              </a:ext>
            </a:extLst>
          </p:cNvPr>
          <p:cNvSpPr>
            <a:spLocks noGrp="1"/>
          </p:cNvSpPr>
          <p:nvPr>
            <p:ph type="sldNum" sz="quarter" idx="12"/>
          </p:nvPr>
        </p:nvSpPr>
        <p:spPr/>
        <p:txBody>
          <a:bodyPr/>
          <a:lstStyle/>
          <a:p>
            <a:fld id="{734EDE4C-8259-694E-BA1C-32C753082B33}" type="slidenum">
              <a:rPr lang="en-US" smtClean="0"/>
              <a:t>‹#›</a:t>
            </a:fld>
            <a:endParaRPr lang="en-US"/>
          </a:p>
        </p:txBody>
      </p:sp>
      <p:sp>
        <p:nvSpPr>
          <p:cNvPr id="6" name="Content Placeholder 3">
            <a:extLst>
              <a:ext uri="{FF2B5EF4-FFF2-40B4-BE49-F238E27FC236}">
                <a16:creationId xmlns:a16="http://schemas.microsoft.com/office/drawing/2014/main" id="{6535C475-1C90-313A-852B-1BD674B1BBE4}"/>
              </a:ext>
            </a:extLst>
          </p:cNvPr>
          <p:cNvSpPr>
            <a:spLocks noGrp="1"/>
          </p:cNvSpPr>
          <p:nvPr>
            <p:ph sz="half" idx="2"/>
          </p:nvPr>
        </p:nvSpPr>
        <p:spPr>
          <a:xfrm>
            <a:off x="839788" y="2076994"/>
            <a:ext cx="9505995" cy="411266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4">
            <a:extLst>
              <a:ext uri="{FF2B5EF4-FFF2-40B4-BE49-F238E27FC236}">
                <a16:creationId xmlns:a16="http://schemas.microsoft.com/office/drawing/2014/main" id="{93B41369-0FCC-596E-E680-1CFDB632452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r>
              <a:rPr lang="en-US" dirty="0"/>
              <a:t>© Specialized Medical Standards, 2025</a:t>
            </a:r>
          </a:p>
        </p:txBody>
      </p:sp>
    </p:spTree>
    <p:extLst>
      <p:ext uri="{BB962C8B-B14F-4D97-AF65-F5344CB8AC3E}">
        <p14:creationId xmlns:p14="http://schemas.microsoft.com/office/powerpoint/2010/main" val="28867187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BD5B0C2-13D9-2F47-49D9-62BE1D815A0C}"/>
              </a:ext>
            </a:extLst>
          </p:cNvPr>
          <p:cNvSpPr>
            <a:spLocks noGrp="1"/>
          </p:cNvSpPr>
          <p:nvPr>
            <p:ph type="dt" sz="half" idx="10"/>
          </p:nvPr>
        </p:nvSpPr>
        <p:spPr/>
        <p:txBody>
          <a:bodyPr/>
          <a:lstStyle/>
          <a:p>
            <a:fld id="{6C5C338C-7728-3B48-A755-496A7E2CC1F1}" type="datetimeFigureOut">
              <a:rPr lang="en-US" smtClean="0"/>
              <a:t>2/4/26</a:t>
            </a:fld>
            <a:endParaRPr lang="en-US"/>
          </a:p>
        </p:txBody>
      </p:sp>
      <p:sp>
        <p:nvSpPr>
          <p:cNvPr id="4" name="Slide Number Placeholder 3">
            <a:extLst>
              <a:ext uri="{FF2B5EF4-FFF2-40B4-BE49-F238E27FC236}">
                <a16:creationId xmlns:a16="http://schemas.microsoft.com/office/drawing/2014/main" id="{4F81EC88-7823-03E0-842D-98135CA9C872}"/>
              </a:ext>
            </a:extLst>
          </p:cNvPr>
          <p:cNvSpPr>
            <a:spLocks noGrp="1"/>
          </p:cNvSpPr>
          <p:nvPr>
            <p:ph type="sldNum" sz="quarter" idx="12"/>
          </p:nvPr>
        </p:nvSpPr>
        <p:spPr/>
        <p:txBody>
          <a:bodyPr/>
          <a:lstStyle/>
          <a:p>
            <a:fld id="{734EDE4C-8259-694E-BA1C-32C753082B33}" type="slidenum">
              <a:rPr lang="en-US" smtClean="0"/>
              <a:t>‹#›</a:t>
            </a:fld>
            <a:endParaRPr lang="en-US"/>
          </a:p>
        </p:txBody>
      </p:sp>
      <p:sp>
        <p:nvSpPr>
          <p:cNvPr id="5" name="Footer Placeholder 4">
            <a:extLst>
              <a:ext uri="{FF2B5EF4-FFF2-40B4-BE49-F238E27FC236}">
                <a16:creationId xmlns:a16="http://schemas.microsoft.com/office/drawing/2014/main" id="{BA298DB0-C225-C766-0856-26F5A268FAF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r>
              <a:rPr lang="en-US" dirty="0"/>
              <a:t>© Specialized Medical Standards, 2025</a:t>
            </a:r>
          </a:p>
        </p:txBody>
      </p:sp>
    </p:spTree>
    <p:extLst>
      <p:ext uri="{BB962C8B-B14F-4D97-AF65-F5344CB8AC3E}">
        <p14:creationId xmlns:p14="http://schemas.microsoft.com/office/powerpoint/2010/main" val="38246245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98AA92D-F91C-11E1-FCAF-0726848C8A5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0178D24-DE13-BE41-0025-3A005A99F32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58577583-D485-59E4-6FB5-BB6FAD45CC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C5C338C-7728-3B48-A755-496A7E2CC1F1}" type="datetimeFigureOut">
              <a:rPr lang="en-US" smtClean="0"/>
              <a:t>2/4/26</a:t>
            </a:fld>
            <a:endParaRPr lang="en-US"/>
          </a:p>
        </p:txBody>
      </p:sp>
      <p:sp>
        <p:nvSpPr>
          <p:cNvPr id="5" name="Footer Placeholder 4">
            <a:extLst>
              <a:ext uri="{FF2B5EF4-FFF2-40B4-BE49-F238E27FC236}">
                <a16:creationId xmlns:a16="http://schemas.microsoft.com/office/drawing/2014/main" id="{C697F2CF-BADA-634F-2B3D-190FE8A1F58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r>
              <a:rPr lang="en-US" dirty="0"/>
              <a:t>© Specialized Medical Standards, 2025</a:t>
            </a:r>
          </a:p>
        </p:txBody>
      </p:sp>
      <p:sp>
        <p:nvSpPr>
          <p:cNvPr id="6" name="Slide Number Placeholder 5">
            <a:extLst>
              <a:ext uri="{FF2B5EF4-FFF2-40B4-BE49-F238E27FC236}">
                <a16:creationId xmlns:a16="http://schemas.microsoft.com/office/drawing/2014/main" id="{F40E4A67-8B4D-6AA6-C43D-D9A76FDBBF4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34EDE4C-8259-694E-BA1C-32C753082B33}" type="slidenum">
              <a:rPr lang="en-US" smtClean="0"/>
              <a:t>‹#›</a:t>
            </a:fld>
            <a:endParaRPr lang="en-US"/>
          </a:p>
        </p:txBody>
      </p:sp>
    </p:spTree>
    <p:extLst>
      <p:ext uri="{BB962C8B-B14F-4D97-AF65-F5344CB8AC3E}">
        <p14:creationId xmlns:p14="http://schemas.microsoft.com/office/powerpoint/2010/main" val="403945250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18.jpg"/></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15.xml"/><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3.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16.xml"/><Relationship Id="rId5" Type="http://schemas.openxmlformats.org/officeDocument/2006/relationships/image" Target="../media/image27.png"/><Relationship Id="rId4" Type="http://schemas.openxmlformats.org/officeDocument/2006/relationships/image" Target="../media/image26.png"/></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4.xml"/><Relationship Id="rId1" Type="http://schemas.openxmlformats.org/officeDocument/2006/relationships/slideLayout" Target="../slideLayouts/slideLayout16.xml"/><Relationship Id="rId4" Type="http://schemas.openxmlformats.org/officeDocument/2006/relationships/image" Target="../media/image29.png"/></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5.xml"/><Relationship Id="rId1" Type="http://schemas.openxmlformats.org/officeDocument/2006/relationships/slideLayout" Target="../slideLayouts/slideLayout16.xml"/><Relationship Id="rId4" Type="http://schemas.openxmlformats.org/officeDocument/2006/relationships/image" Target="../media/image31.png"/></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6.xml"/><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7.xml"/><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0F160C-C147-84C2-F3AC-575AADF73F79}"/>
              </a:ext>
            </a:extLst>
          </p:cNvPr>
          <p:cNvSpPr>
            <a:spLocks noGrp="1"/>
          </p:cNvSpPr>
          <p:nvPr>
            <p:ph type="ctrTitle"/>
          </p:nvPr>
        </p:nvSpPr>
        <p:spPr>
          <a:xfrm>
            <a:off x="-539932" y="4674324"/>
            <a:ext cx="6148252" cy="947058"/>
          </a:xfrm>
        </p:spPr>
        <p:txBody>
          <a:bodyPr/>
          <a:lstStyle/>
          <a:p>
            <a:r>
              <a:rPr lang="en-US" sz="4800" b="1" dirty="0"/>
              <a:t>Introductions</a:t>
            </a:r>
          </a:p>
        </p:txBody>
      </p:sp>
    </p:spTree>
    <p:extLst>
      <p:ext uri="{BB962C8B-B14F-4D97-AF65-F5344CB8AC3E}">
        <p14:creationId xmlns:p14="http://schemas.microsoft.com/office/powerpoint/2010/main" val="8624885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5"/>
          <p:cNvSpPr txBox="1">
            <a:spLocks noGrp="1"/>
          </p:cNvSpPr>
          <p:nvPr>
            <p:ph type="title"/>
          </p:nvPr>
        </p:nvSpPr>
        <p:spPr>
          <a:xfrm>
            <a:off x="838200" y="717826"/>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Play"/>
              <a:buNone/>
            </a:pPr>
            <a:r>
              <a:rPr lang="en-US"/>
              <a:t>150 years later…</a:t>
            </a:r>
            <a:endParaRPr/>
          </a:p>
        </p:txBody>
      </p:sp>
      <p:sp>
        <p:nvSpPr>
          <p:cNvPr id="144" name="Google Shape;144;p5"/>
          <p:cNvSpPr txBox="1">
            <a:spLocks noGrp="1"/>
          </p:cNvSpPr>
          <p:nvPr>
            <p:ph type="body" idx="1"/>
          </p:nvPr>
        </p:nvSpPr>
        <p:spPr>
          <a:xfrm>
            <a:off x="1143766" y="1892031"/>
            <a:ext cx="5651993" cy="4525963"/>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400"/>
              <a:buChar char="•"/>
            </a:pPr>
            <a:r>
              <a:rPr lang="en-US" sz="2400" dirty="0"/>
              <a:t>1795 - Philadelphia, American physician </a:t>
            </a:r>
            <a:r>
              <a:rPr lang="en-US" sz="2400" i="1" dirty="0"/>
              <a:t>Philip Syng Physick</a:t>
            </a:r>
            <a:r>
              <a:rPr lang="en-US" sz="2400" dirty="0"/>
              <a:t>, performs the first human blood transfusion</a:t>
            </a:r>
            <a:endParaRPr dirty="0"/>
          </a:p>
          <a:p>
            <a:pPr marL="25400" lvl="0" indent="0" algn="l" rtl="0">
              <a:lnSpc>
                <a:spcPct val="90000"/>
              </a:lnSpc>
              <a:spcBef>
                <a:spcPts val="1000"/>
              </a:spcBef>
              <a:spcAft>
                <a:spcPts val="0"/>
              </a:spcAft>
              <a:buClr>
                <a:schemeClr val="dk1"/>
              </a:buClr>
              <a:buSzPts val="2400"/>
              <a:buNone/>
            </a:pPr>
            <a:endParaRPr sz="2400" dirty="0"/>
          </a:p>
          <a:p>
            <a:pPr marL="228600" lvl="0" indent="-228600" algn="l" rtl="0">
              <a:lnSpc>
                <a:spcPct val="90000"/>
              </a:lnSpc>
              <a:spcBef>
                <a:spcPts val="1000"/>
              </a:spcBef>
              <a:spcAft>
                <a:spcPts val="0"/>
              </a:spcAft>
              <a:buClr>
                <a:schemeClr val="dk1"/>
              </a:buClr>
              <a:buSzPts val="2400"/>
              <a:buChar char="•"/>
            </a:pPr>
            <a:r>
              <a:rPr lang="en-US" sz="2400" dirty="0"/>
              <a:t>1818 </a:t>
            </a:r>
            <a:r>
              <a:rPr lang="en-US" sz="2400" i="1" dirty="0"/>
              <a:t>James Blundell</a:t>
            </a:r>
            <a:r>
              <a:rPr lang="en-US" sz="2400" dirty="0"/>
              <a:t>, a British obstetrician, performs the first successful transfusion of human blood for postpartum hemorrhage. 5/10 transfused patients show improvement</a:t>
            </a:r>
            <a:endParaRPr dirty="0"/>
          </a:p>
        </p:txBody>
      </p:sp>
      <p:pic>
        <p:nvPicPr>
          <p:cNvPr id="145" name="Google Shape;145;p5" descr="Philip Syng Physick 1768-1837 by (after) Inman, Henry Reproduction For Sale  | 1st Art Gallery"/>
          <p:cNvPicPr preferRelativeResize="0"/>
          <p:nvPr/>
        </p:nvPicPr>
        <p:blipFill rotWithShape="1">
          <a:blip r:embed="rId3">
            <a:alphaModFix/>
          </a:blip>
          <a:srcRect/>
          <a:stretch/>
        </p:blipFill>
        <p:spPr>
          <a:xfrm>
            <a:off x="8861626" y="1015410"/>
            <a:ext cx="2065867" cy="2665635"/>
          </a:xfrm>
          <a:prstGeom prst="rect">
            <a:avLst/>
          </a:prstGeom>
          <a:noFill/>
          <a:ln>
            <a:noFill/>
          </a:ln>
        </p:spPr>
      </p:pic>
      <p:pic>
        <p:nvPicPr>
          <p:cNvPr id="146" name="Google Shape;146;p5"/>
          <p:cNvPicPr preferRelativeResize="0"/>
          <p:nvPr/>
        </p:nvPicPr>
        <p:blipFill rotWithShape="1">
          <a:blip r:embed="rId4">
            <a:alphaModFix/>
          </a:blip>
          <a:srcRect/>
          <a:stretch/>
        </p:blipFill>
        <p:spPr>
          <a:xfrm>
            <a:off x="6874076" y="3489578"/>
            <a:ext cx="3975100" cy="2650067"/>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p6"/>
          <p:cNvSpPr txBox="1">
            <a:spLocks noGrp="1"/>
          </p:cNvSpPr>
          <p:nvPr>
            <p:ph type="title"/>
          </p:nvPr>
        </p:nvSpPr>
        <p:spPr>
          <a:xfrm>
            <a:off x="1320554" y="3710614"/>
            <a:ext cx="3371432" cy="2452687"/>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100"/>
              <a:buFont typeface="Play"/>
              <a:buNone/>
            </a:pPr>
            <a:r>
              <a:rPr lang="en-US" sz="3100" dirty="0"/>
              <a:t>History: 1900-WW I</a:t>
            </a:r>
            <a:endParaRPr dirty="0"/>
          </a:p>
        </p:txBody>
      </p:sp>
      <p:pic>
        <p:nvPicPr>
          <p:cNvPr id="152" name="Google Shape;152;p6" descr="triage_wikipedia"/>
          <p:cNvPicPr preferRelativeResize="0"/>
          <p:nvPr/>
        </p:nvPicPr>
        <p:blipFill rotWithShape="1">
          <a:blip r:embed="rId3">
            <a:alphaModFix/>
          </a:blip>
          <a:srcRect t="4611" b="43195"/>
          <a:stretch/>
        </p:blipFill>
        <p:spPr>
          <a:xfrm>
            <a:off x="1524020" y="11"/>
            <a:ext cx="9143980" cy="3710603"/>
          </a:xfrm>
          <a:custGeom>
            <a:avLst/>
            <a:gdLst/>
            <a:ahLst/>
            <a:cxnLst/>
            <a:rect l="l" t="t" r="r" b="b"/>
            <a:pathLst>
              <a:path w="12192000" h="3692092" extrusionOk="0">
                <a:moveTo>
                  <a:pt x="0" y="0"/>
                </a:moveTo>
                <a:lnTo>
                  <a:pt x="12192000" y="0"/>
                </a:lnTo>
                <a:lnTo>
                  <a:pt x="12192000" y="3504824"/>
                </a:lnTo>
                <a:lnTo>
                  <a:pt x="12024691" y="3517794"/>
                </a:lnTo>
                <a:cubicBezTo>
                  <a:pt x="8077523" y="3783195"/>
                  <a:pt x="4094678" y="3026959"/>
                  <a:pt x="160485" y="3663863"/>
                </a:cubicBezTo>
                <a:lnTo>
                  <a:pt x="0" y="3692092"/>
                </a:lnTo>
                <a:close/>
              </a:path>
            </a:pathLst>
          </a:custGeom>
          <a:noFill/>
          <a:ln>
            <a:noFill/>
          </a:ln>
        </p:spPr>
      </p:pic>
      <p:sp>
        <p:nvSpPr>
          <p:cNvPr id="153" name="Google Shape;153;p6"/>
          <p:cNvSpPr txBox="1">
            <a:spLocks noGrp="1"/>
          </p:cNvSpPr>
          <p:nvPr>
            <p:ph type="body" idx="1"/>
          </p:nvPr>
        </p:nvSpPr>
        <p:spPr>
          <a:xfrm>
            <a:off x="4691986" y="3752851"/>
            <a:ext cx="5614060" cy="2452687"/>
          </a:xfrm>
          <a:prstGeom prst="rect">
            <a:avLst/>
          </a:prstGeom>
          <a:noFill/>
          <a:ln>
            <a:noFill/>
          </a:ln>
        </p:spPr>
        <p:txBody>
          <a:bodyPr spcFirstLastPara="1" wrap="square" lIns="91425" tIns="45700" rIns="91425" bIns="45700" anchor="ctr" anchorCtr="0">
            <a:normAutofit/>
          </a:bodyPr>
          <a:lstStyle/>
          <a:p>
            <a:pPr marL="228600" lvl="0" indent="-228600" algn="l" rtl="0">
              <a:lnSpc>
                <a:spcPct val="90000"/>
              </a:lnSpc>
              <a:spcBef>
                <a:spcPts val="0"/>
              </a:spcBef>
              <a:spcAft>
                <a:spcPts val="0"/>
              </a:spcAft>
              <a:buClr>
                <a:schemeClr val="dk1"/>
              </a:buClr>
              <a:buSzPts val="1600"/>
              <a:buChar char="•"/>
            </a:pPr>
            <a:r>
              <a:rPr lang="en-US" sz="1600" dirty="0"/>
              <a:t>1900 Karl Landsteiner - human blood groups, A, B, and C. Nobel Prize for Medicine- 1930.</a:t>
            </a:r>
            <a:endParaRPr dirty="0"/>
          </a:p>
          <a:p>
            <a:pPr marL="228600" lvl="0" indent="-228600" algn="l" rtl="0">
              <a:lnSpc>
                <a:spcPct val="90000"/>
              </a:lnSpc>
              <a:spcBef>
                <a:spcPts val="1000"/>
              </a:spcBef>
              <a:spcAft>
                <a:spcPts val="0"/>
              </a:spcAft>
              <a:buClr>
                <a:schemeClr val="dk1"/>
              </a:buClr>
              <a:buSzPts val="1600"/>
              <a:buChar char="•"/>
            </a:pPr>
            <a:r>
              <a:rPr lang="en-US" sz="1600" b="1" dirty="0"/>
              <a:t>1914- sodium citrate (changes transfusion from direct to indirect)</a:t>
            </a:r>
            <a:endParaRPr b="1" dirty="0"/>
          </a:p>
          <a:p>
            <a:pPr marL="228600" lvl="0" indent="-228600" algn="l" rtl="0">
              <a:lnSpc>
                <a:spcPct val="90000"/>
              </a:lnSpc>
              <a:spcBef>
                <a:spcPts val="1000"/>
              </a:spcBef>
              <a:spcAft>
                <a:spcPts val="0"/>
              </a:spcAft>
              <a:buClr>
                <a:schemeClr val="dk1"/>
              </a:buClr>
              <a:buSzPts val="1600"/>
              <a:buChar char="•"/>
            </a:pPr>
            <a:r>
              <a:rPr lang="en-US" sz="1600" dirty="0"/>
              <a:t>1916 Francis Rous and </a:t>
            </a:r>
            <a:r>
              <a:rPr lang="en-US" sz="1600" dirty="0" err="1"/>
              <a:t>J.R.Turner</a:t>
            </a:r>
            <a:r>
              <a:rPr lang="en-US" sz="1600" dirty="0"/>
              <a:t> introduce a citrate-glucose solution that permits storage of blood for several days after collection.</a:t>
            </a:r>
            <a:endParaRPr dirty="0"/>
          </a:p>
          <a:p>
            <a:pPr marL="228600" lvl="0" indent="-228600" algn="l" rtl="0">
              <a:lnSpc>
                <a:spcPct val="90000"/>
              </a:lnSpc>
              <a:spcBef>
                <a:spcPts val="1000"/>
              </a:spcBef>
              <a:spcAft>
                <a:spcPts val="0"/>
              </a:spcAft>
              <a:buClr>
                <a:schemeClr val="dk1"/>
              </a:buClr>
              <a:buSzPts val="1600"/>
              <a:buChar char="•"/>
            </a:pPr>
            <a:r>
              <a:rPr lang="en-US" sz="1600" dirty="0"/>
              <a:t>1916 – Oswald Robertson creates blood depots</a:t>
            </a:r>
            <a:endParaRPr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p7"/>
          <p:cNvSpPr txBox="1">
            <a:spLocks noGrp="1"/>
          </p:cNvSpPr>
          <p:nvPr>
            <p:ph type="title"/>
          </p:nvPr>
        </p:nvSpPr>
        <p:spPr>
          <a:xfrm>
            <a:off x="551234" y="350196"/>
            <a:ext cx="8229600" cy="708422"/>
          </a:xfrm>
          <a:prstGeom prst="rect">
            <a:avLst/>
          </a:prstGeom>
          <a:noFill/>
          <a:ln>
            <a:noFill/>
          </a:ln>
        </p:spPr>
        <p:txBody>
          <a:bodyPr spcFirstLastPara="1" wrap="square" lIns="91425" tIns="91425" rIns="91425" bIns="91425" anchor="ctr" anchorCtr="0">
            <a:noAutofit/>
          </a:bodyPr>
          <a:lstStyle/>
          <a:p>
            <a:pPr marL="0" marR="0" lvl="0" indent="0" algn="ctr" rtl="0">
              <a:lnSpc>
                <a:spcPct val="90000"/>
              </a:lnSpc>
              <a:spcBef>
                <a:spcPts val="0"/>
              </a:spcBef>
              <a:spcAft>
                <a:spcPts val="0"/>
              </a:spcAft>
              <a:buClr>
                <a:schemeClr val="dk1"/>
              </a:buClr>
              <a:buSzPts val="1400"/>
              <a:buFont typeface="Calibri"/>
              <a:buNone/>
            </a:pPr>
            <a:r>
              <a:rPr lang="en-US" dirty="0"/>
              <a:t>Benefit of Whole Blood</a:t>
            </a:r>
            <a:endParaRPr dirty="0"/>
          </a:p>
        </p:txBody>
      </p:sp>
      <p:pic>
        <p:nvPicPr>
          <p:cNvPr id="159" name="Google Shape;159;p7"/>
          <p:cNvPicPr preferRelativeResize="0"/>
          <p:nvPr/>
        </p:nvPicPr>
        <p:blipFill rotWithShape="1">
          <a:blip r:embed="rId3">
            <a:alphaModFix/>
          </a:blip>
          <a:srcRect/>
          <a:stretch/>
        </p:blipFill>
        <p:spPr>
          <a:xfrm>
            <a:off x="1294184" y="1058617"/>
            <a:ext cx="8530752" cy="5634013"/>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p8"/>
          <p:cNvSpPr txBox="1">
            <a:spLocks noGrp="1"/>
          </p:cNvSpPr>
          <p:nvPr>
            <p:ph type="title"/>
          </p:nvPr>
        </p:nvSpPr>
        <p:spPr>
          <a:xfrm>
            <a:off x="838200" y="717826"/>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Play"/>
              <a:buNone/>
            </a:pPr>
            <a:r>
              <a:rPr lang="en-US" dirty="0"/>
              <a:t>Components: WHY??</a:t>
            </a:r>
            <a:endParaRPr dirty="0"/>
          </a:p>
        </p:txBody>
      </p:sp>
      <p:sp>
        <p:nvSpPr>
          <p:cNvPr id="165" name="Google Shape;165;p8"/>
          <p:cNvSpPr txBox="1">
            <a:spLocks noGrp="1"/>
          </p:cNvSpPr>
          <p:nvPr>
            <p:ph type="body" idx="1"/>
          </p:nvPr>
        </p:nvSpPr>
        <p:spPr>
          <a:xfrm>
            <a:off x="6864211" y="2043389"/>
            <a:ext cx="3928247" cy="4525963"/>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400"/>
              <a:buChar char="•"/>
            </a:pPr>
            <a:r>
              <a:rPr lang="en-US" sz="2400" dirty="0"/>
              <a:t>Why has component therapy been the hospital standard for over 80 years?</a:t>
            </a:r>
          </a:p>
          <a:p>
            <a:pPr marL="228600" lvl="0" indent="-228600" algn="l" rtl="0">
              <a:lnSpc>
                <a:spcPct val="90000"/>
              </a:lnSpc>
              <a:spcBef>
                <a:spcPts val="0"/>
              </a:spcBef>
              <a:spcAft>
                <a:spcPts val="0"/>
              </a:spcAft>
              <a:buClr>
                <a:schemeClr val="dk1"/>
              </a:buClr>
              <a:buSzPts val="2400"/>
              <a:buChar char="•"/>
            </a:pPr>
            <a:endParaRPr dirty="0"/>
          </a:p>
          <a:p>
            <a:pPr marL="228600" lvl="0" indent="-228600" algn="l" rtl="0">
              <a:lnSpc>
                <a:spcPct val="90000"/>
              </a:lnSpc>
              <a:spcBef>
                <a:spcPts val="1000"/>
              </a:spcBef>
              <a:spcAft>
                <a:spcPts val="0"/>
              </a:spcAft>
              <a:buClr>
                <a:schemeClr val="dk1"/>
              </a:buClr>
              <a:buSzPts val="2400"/>
              <a:buChar char="•"/>
            </a:pPr>
            <a:r>
              <a:rPr lang="en-US" sz="2400" dirty="0"/>
              <a:t>How did the last 20 years of war challenge that paradigm?</a:t>
            </a:r>
            <a:endParaRPr dirty="0"/>
          </a:p>
        </p:txBody>
      </p:sp>
      <p:pic>
        <p:nvPicPr>
          <p:cNvPr id="166" name="Google Shape;166;p8" descr="Blood- Components, Formation, Functions, Circulation"/>
          <p:cNvPicPr preferRelativeResize="0"/>
          <p:nvPr/>
        </p:nvPicPr>
        <p:blipFill rotWithShape="1">
          <a:blip r:embed="rId3">
            <a:alphaModFix/>
          </a:blip>
          <a:srcRect/>
          <a:stretch/>
        </p:blipFill>
        <p:spPr>
          <a:xfrm>
            <a:off x="1399542" y="1855138"/>
            <a:ext cx="4903327" cy="4217076"/>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p9"/>
          <p:cNvSpPr txBox="1">
            <a:spLocks noGrp="1"/>
          </p:cNvSpPr>
          <p:nvPr>
            <p:ph type="title"/>
          </p:nvPr>
        </p:nvSpPr>
        <p:spPr>
          <a:xfrm>
            <a:off x="5945222" y="658880"/>
            <a:ext cx="4094129"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Play"/>
              <a:buNone/>
            </a:pPr>
            <a:r>
              <a:rPr lang="en-US"/>
              <a:t>Rh Factor</a:t>
            </a:r>
            <a:endParaRPr/>
          </a:p>
        </p:txBody>
      </p:sp>
      <p:pic>
        <p:nvPicPr>
          <p:cNvPr id="172" name="Google Shape;172;p9" descr="A diagram of a person and a baby&#10;&#10;Description automatically generated"/>
          <p:cNvPicPr preferRelativeResize="0"/>
          <p:nvPr/>
        </p:nvPicPr>
        <p:blipFill rotWithShape="1">
          <a:blip r:embed="rId3">
            <a:alphaModFix/>
          </a:blip>
          <a:srcRect/>
          <a:stretch/>
        </p:blipFill>
        <p:spPr>
          <a:xfrm>
            <a:off x="1590376" y="1457635"/>
            <a:ext cx="4345431" cy="3639298"/>
          </a:xfrm>
          <a:custGeom>
            <a:avLst/>
            <a:gdLst/>
            <a:ahLst/>
            <a:cxnLst/>
            <a:rect l="l" t="t" r="r" b="b"/>
            <a:pathLst>
              <a:path w="4777381" h="5643794" extrusionOk="0">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a:noFill/>
          <a:ln>
            <a:noFill/>
          </a:ln>
        </p:spPr>
      </p:pic>
      <p:sp>
        <p:nvSpPr>
          <p:cNvPr id="173" name="Google Shape;173;p9"/>
          <p:cNvSpPr txBox="1">
            <a:spLocks noGrp="1"/>
          </p:cNvSpPr>
          <p:nvPr>
            <p:ph type="body" idx="1"/>
          </p:nvPr>
        </p:nvSpPr>
        <p:spPr>
          <a:xfrm>
            <a:off x="5945222" y="1984443"/>
            <a:ext cx="4094129" cy="4192520"/>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200"/>
              <a:buChar char="•"/>
            </a:pPr>
            <a:r>
              <a:rPr lang="en-US" sz="2200">
                <a:highlight>
                  <a:srgbClr val="FFFFFF"/>
                </a:highlight>
                <a:latin typeface="Calibri"/>
                <a:ea typeface="Calibri"/>
                <a:cs typeface="Calibri"/>
                <a:sym typeface="Calibri"/>
              </a:rPr>
              <a:t>1939 - Rh is discovered by Karl Landsteiner, Alex Wiener, Philip Levine, and R.E. Stetson and is soon recognized as the cause of the majority of transfusion reactions. </a:t>
            </a:r>
            <a:endParaRPr/>
          </a:p>
          <a:p>
            <a:pPr marL="228600" lvl="0" indent="-228600" algn="l" rtl="0">
              <a:lnSpc>
                <a:spcPct val="90000"/>
              </a:lnSpc>
              <a:spcBef>
                <a:spcPts val="1000"/>
              </a:spcBef>
              <a:spcAft>
                <a:spcPts val="0"/>
              </a:spcAft>
              <a:buClr>
                <a:schemeClr val="dk1"/>
              </a:buClr>
              <a:buSzPts val="2200"/>
              <a:buChar char="•"/>
            </a:pPr>
            <a:r>
              <a:rPr lang="en-US" sz="2200">
                <a:highlight>
                  <a:srgbClr val="FFFFFF"/>
                </a:highlight>
                <a:latin typeface="Calibri"/>
                <a:ea typeface="Calibri"/>
                <a:cs typeface="Calibri"/>
                <a:sym typeface="Calibri"/>
              </a:rPr>
              <a:t>1940 – Edwin Cohn – cold ethanol fractionation – breaks down plasma into components/products  (albumin as therapeutic)</a:t>
            </a:r>
            <a:endParaRPr sz="2200">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p11"/>
          <p:cNvSpPr txBox="1"/>
          <p:nvPr/>
        </p:nvSpPr>
        <p:spPr>
          <a:xfrm>
            <a:off x="2838450" y="1604857"/>
            <a:ext cx="6515100" cy="5078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700">
                <a:solidFill>
                  <a:srgbClr val="FFFFFF"/>
                </a:solidFill>
                <a:latin typeface="Libre Franklin Medium"/>
                <a:ea typeface="Libre Franklin Medium"/>
                <a:cs typeface="Libre Franklin Medium"/>
                <a:sym typeface="Libre Franklin Medium"/>
              </a:rPr>
              <a:t>The Crystalloid Detour</a:t>
            </a:r>
            <a:endParaRPr/>
          </a:p>
        </p:txBody>
      </p:sp>
      <p:pic>
        <p:nvPicPr>
          <p:cNvPr id="180" name="Google Shape;180;p11"/>
          <p:cNvPicPr preferRelativeResize="0">
            <a:picLocks noGrp="1"/>
          </p:cNvPicPr>
          <p:nvPr>
            <p:ph type="title"/>
          </p:nvPr>
        </p:nvPicPr>
        <p:blipFill rotWithShape="1">
          <a:blip r:embed="rId3">
            <a:alphaModFix/>
          </a:blip>
          <a:srcRect/>
          <a:stretch/>
        </p:blipFill>
        <p:spPr>
          <a:xfrm>
            <a:off x="1981200" y="180977"/>
            <a:ext cx="8509033" cy="1892214"/>
          </a:xfrm>
          <a:prstGeom prst="rect">
            <a:avLst/>
          </a:prstGeom>
          <a:noFill/>
          <a:ln>
            <a:noFill/>
          </a:ln>
        </p:spPr>
      </p:pic>
      <p:sp>
        <p:nvSpPr>
          <p:cNvPr id="181" name="Google Shape;181;p11"/>
          <p:cNvSpPr txBox="1">
            <a:spLocks noGrp="1"/>
          </p:cNvSpPr>
          <p:nvPr>
            <p:ph type="body" idx="1"/>
          </p:nvPr>
        </p:nvSpPr>
        <p:spPr>
          <a:xfrm>
            <a:off x="2055812" y="1971024"/>
            <a:ext cx="4040188" cy="639762"/>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2400"/>
              <a:buNone/>
            </a:pPr>
            <a:r>
              <a:rPr lang="en-US" u="sng" dirty="0"/>
              <a:t>What the paper reported:</a:t>
            </a:r>
            <a:endParaRPr dirty="0"/>
          </a:p>
        </p:txBody>
      </p:sp>
      <p:sp>
        <p:nvSpPr>
          <p:cNvPr id="182" name="Google Shape;182;p11"/>
          <p:cNvSpPr txBox="1">
            <a:spLocks noGrp="1"/>
          </p:cNvSpPr>
          <p:nvPr>
            <p:ph type="body" idx="2"/>
          </p:nvPr>
        </p:nvSpPr>
        <p:spPr>
          <a:xfrm>
            <a:off x="1981200" y="2906712"/>
            <a:ext cx="4040188" cy="3951288"/>
          </a:xfrm>
          <a:prstGeom prst="rect">
            <a:avLst/>
          </a:prstGeom>
          <a:noFill/>
          <a:ln>
            <a:noFill/>
          </a:ln>
        </p:spPr>
        <p:txBody>
          <a:bodyPr spcFirstLastPara="1" wrap="square" lIns="91425" tIns="45700" rIns="91425" bIns="45700" anchor="t" anchorCtr="0">
            <a:normAutofit lnSpcReduction="10000"/>
          </a:bodyPr>
          <a:lstStyle/>
          <a:p>
            <a:pPr marL="228600" lvl="0" indent="-228631" algn="l" rtl="0">
              <a:lnSpc>
                <a:spcPct val="80000"/>
              </a:lnSpc>
              <a:spcBef>
                <a:spcPts val="0"/>
              </a:spcBef>
              <a:spcAft>
                <a:spcPts val="0"/>
              </a:spcAft>
              <a:buClr>
                <a:schemeClr val="dk1"/>
              </a:buClr>
              <a:buSzPct val="100000"/>
              <a:buChar char="•"/>
            </a:pPr>
            <a:r>
              <a:rPr lang="en-US" sz="1500" dirty="0"/>
              <a:t>“Lactated Ringers is used to replace interstitial fluid and to support the intravascular volume </a:t>
            </a:r>
            <a:r>
              <a:rPr lang="en-US" dirty="0">
                <a:solidFill>
                  <a:srgbClr val="FF0000"/>
                </a:solidFill>
              </a:rPr>
              <a:t>until type specific cross matched whole blood is available.”</a:t>
            </a:r>
            <a:endParaRPr dirty="0"/>
          </a:p>
          <a:p>
            <a:pPr marL="228600" lvl="0" indent="-228631" algn="l" rtl="0">
              <a:lnSpc>
                <a:spcPct val="80000"/>
              </a:lnSpc>
              <a:spcBef>
                <a:spcPts val="1000"/>
              </a:spcBef>
              <a:spcAft>
                <a:spcPts val="0"/>
              </a:spcAft>
              <a:buClr>
                <a:schemeClr val="dk1"/>
              </a:buClr>
              <a:buSzPct val="100000"/>
              <a:buChar char="•"/>
            </a:pPr>
            <a:r>
              <a:rPr lang="en-US" sz="1500" dirty="0"/>
              <a:t>LR at a “very rapid rate,” 1000-2000 ml over 45 minutes </a:t>
            </a:r>
            <a:r>
              <a:rPr lang="en-US" dirty="0"/>
              <a:t>until </a:t>
            </a:r>
            <a:r>
              <a:rPr lang="en-US" u="sng" dirty="0">
                <a:solidFill>
                  <a:srgbClr val="FF0000"/>
                </a:solidFill>
              </a:rPr>
              <a:t>whole blood </a:t>
            </a:r>
            <a:r>
              <a:rPr lang="en-US" dirty="0"/>
              <a:t>is available.</a:t>
            </a:r>
            <a:endParaRPr dirty="0"/>
          </a:p>
          <a:p>
            <a:pPr marL="228600" lvl="0" indent="-228631" algn="l" rtl="0">
              <a:lnSpc>
                <a:spcPct val="80000"/>
              </a:lnSpc>
              <a:spcBef>
                <a:spcPts val="1000"/>
              </a:spcBef>
              <a:spcAft>
                <a:spcPts val="0"/>
              </a:spcAft>
              <a:buClr>
                <a:schemeClr val="dk1"/>
              </a:buClr>
              <a:buSzPct val="100000"/>
              <a:buChar char="•"/>
            </a:pPr>
            <a:r>
              <a:rPr lang="en-US" sz="1500" dirty="0"/>
              <a:t>Observe if the patient is a responder or non responder</a:t>
            </a:r>
            <a:endParaRPr dirty="0"/>
          </a:p>
          <a:p>
            <a:pPr marL="228600" lvl="0" indent="-228600" algn="l" rtl="0">
              <a:lnSpc>
                <a:spcPct val="80000"/>
              </a:lnSpc>
              <a:spcBef>
                <a:spcPts val="1000"/>
              </a:spcBef>
              <a:spcAft>
                <a:spcPts val="0"/>
              </a:spcAft>
              <a:buClr>
                <a:schemeClr val="dk1"/>
              </a:buClr>
              <a:buSzPct val="100000"/>
              <a:buFont typeface="Noto Sans Symbols"/>
              <a:buNone/>
            </a:pPr>
            <a:endParaRPr sz="1500" dirty="0"/>
          </a:p>
          <a:p>
            <a:pPr marL="228600" lvl="0" indent="-228631" algn="l" rtl="0">
              <a:lnSpc>
                <a:spcPct val="80000"/>
              </a:lnSpc>
              <a:spcBef>
                <a:spcPts val="1000"/>
              </a:spcBef>
              <a:spcAft>
                <a:spcPts val="0"/>
              </a:spcAft>
              <a:buClr>
                <a:schemeClr val="dk1"/>
              </a:buClr>
              <a:buSzPct val="100000"/>
              <a:buChar char="•"/>
            </a:pPr>
            <a:r>
              <a:rPr lang="en-US" sz="1500" dirty="0"/>
              <a:t>Base further </a:t>
            </a:r>
            <a:r>
              <a:rPr lang="en-US" sz="1500" u="sng" dirty="0">
                <a:solidFill>
                  <a:srgbClr val="FF0000"/>
                </a:solidFill>
              </a:rPr>
              <a:t>whole blood </a:t>
            </a:r>
            <a:r>
              <a:rPr lang="en-US" sz="1500" dirty="0"/>
              <a:t>transfusion on the patients response</a:t>
            </a:r>
            <a:endParaRPr sz="1350" dirty="0"/>
          </a:p>
          <a:p>
            <a:pPr marL="228600" lvl="0" indent="-149352" algn="l" rtl="0">
              <a:lnSpc>
                <a:spcPct val="80000"/>
              </a:lnSpc>
              <a:spcBef>
                <a:spcPts val="1000"/>
              </a:spcBef>
              <a:spcAft>
                <a:spcPts val="0"/>
              </a:spcAft>
              <a:buClr>
                <a:schemeClr val="dk1"/>
              </a:buClr>
              <a:buSzPct val="100000"/>
              <a:buNone/>
            </a:pPr>
            <a:endParaRPr sz="1350" dirty="0"/>
          </a:p>
          <a:p>
            <a:pPr marL="228600" lvl="0" indent="-175768" algn="l" rtl="0">
              <a:lnSpc>
                <a:spcPct val="80000"/>
              </a:lnSpc>
              <a:spcBef>
                <a:spcPts val="1000"/>
              </a:spcBef>
              <a:spcAft>
                <a:spcPts val="0"/>
              </a:spcAft>
              <a:buClr>
                <a:schemeClr val="dk1"/>
              </a:buClr>
              <a:buSzPct val="100000"/>
              <a:buNone/>
            </a:pPr>
            <a:endParaRPr sz="900" dirty="0"/>
          </a:p>
          <a:p>
            <a:pPr marL="228600" lvl="0" indent="-64135" algn="l" rtl="0">
              <a:lnSpc>
                <a:spcPct val="90000"/>
              </a:lnSpc>
              <a:spcBef>
                <a:spcPts val="1000"/>
              </a:spcBef>
              <a:spcAft>
                <a:spcPts val="0"/>
              </a:spcAft>
              <a:buClr>
                <a:schemeClr val="dk1"/>
              </a:buClr>
              <a:buSzPct val="100000"/>
              <a:buNone/>
            </a:pPr>
            <a:endParaRPr dirty="0"/>
          </a:p>
        </p:txBody>
      </p:sp>
      <p:sp>
        <p:nvSpPr>
          <p:cNvPr id="183" name="Google Shape;183;p11"/>
          <p:cNvSpPr txBox="1">
            <a:spLocks noGrp="1"/>
          </p:cNvSpPr>
          <p:nvPr>
            <p:ph type="body" idx="3"/>
          </p:nvPr>
        </p:nvSpPr>
        <p:spPr>
          <a:xfrm>
            <a:off x="6626226" y="1960097"/>
            <a:ext cx="4041775" cy="639762"/>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2400"/>
              <a:buNone/>
            </a:pPr>
            <a:r>
              <a:rPr lang="en-US" u="sng" dirty="0"/>
              <a:t>What </a:t>
            </a:r>
            <a:r>
              <a:rPr lang="en-US" i="1" u="sng" dirty="0"/>
              <a:t>resulted</a:t>
            </a:r>
            <a:r>
              <a:rPr lang="en-US" u="sng" dirty="0"/>
              <a:t>/ATLS:</a:t>
            </a:r>
            <a:endParaRPr dirty="0"/>
          </a:p>
        </p:txBody>
      </p:sp>
      <p:sp>
        <p:nvSpPr>
          <p:cNvPr id="184" name="Google Shape;184;p11"/>
          <p:cNvSpPr txBox="1">
            <a:spLocks noGrp="1"/>
          </p:cNvSpPr>
          <p:nvPr>
            <p:ph type="body" idx="4"/>
          </p:nvPr>
        </p:nvSpPr>
        <p:spPr>
          <a:xfrm>
            <a:off x="6169027" y="2853775"/>
            <a:ext cx="4321206" cy="3951288"/>
          </a:xfrm>
          <a:prstGeom prst="rect">
            <a:avLst/>
          </a:prstGeom>
          <a:noFill/>
          <a:ln>
            <a:noFill/>
          </a:ln>
        </p:spPr>
        <p:txBody>
          <a:bodyPr spcFirstLastPara="1" wrap="square" lIns="91425" tIns="45700" rIns="91425" bIns="45700" anchor="t" anchorCtr="0">
            <a:normAutofit fontScale="92500"/>
          </a:bodyPr>
          <a:lstStyle/>
          <a:p>
            <a:pPr marL="228600" lvl="0" indent="-228600" algn="l" rtl="0">
              <a:lnSpc>
                <a:spcPct val="90000"/>
              </a:lnSpc>
              <a:spcBef>
                <a:spcPts val="0"/>
              </a:spcBef>
              <a:spcAft>
                <a:spcPts val="0"/>
              </a:spcAft>
              <a:buClr>
                <a:schemeClr val="dk1"/>
              </a:buClr>
              <a:buSzPct val="100000"/>
              <a:buChar char="•"/>
            </a:pPr>
            <a:r>
              <a:rPr lang="en-US" dirty="0"/>
              <a:t>3 to 1 crystalloid rule</a:t>
            </a:r>
            <a:endParaRPr dirty="0"/>
          </a:p>
          <a:p>
            <a:pPr marL="228600" lvl="0" indent="-228600" algn="l" rtl="0">
              <a:lnSpc>
                <a:spcPct val="90000"/>
              </a:lnSpc>
              <a:spcBef>
                <a:spcPts val="1000"/>
              </a:spcBef>
              <a:spcAft>
                <a:spcPts val="0"/>
              </a:spcAft>
              <a:buClr>
                <a:schemeClr val="dk1"/>
              </a:buClr>
              <a:buSzPct val="100000"/>
              <a:buChar char="•"/>
            </a:pPr>
            <a:r>
              <a:rPr lang="en-US" dirty="0"/>
              <a:t>Aggressive crystalloid resuscitation to restore blood pressure</a:t>
            </a:r>
            <a:endParaRPr dirty="0"/>
          </a:p>
          <a:p>
            <a:pPr marL="228600" lvl="0" indent="-228600" algn="l" rtl="0">
              <a:lnSpc>
                <a:spcPct val="90000"/>
              </a:lnSpc>
              <a:spcBef>
                <a:spcPts val="1000"/>
              </a:spcBef>
              <a:spcAft>
                <a:spcPts val="0"/>
              </a:spcAft>
              <a:buClr>
                <a:schemeClr val="dk1"/>
              </a:buClr>
              <a:buSzPct val="100000"/>
              <a:buChar char="•"/>
            </a:pPr>
            <a:r>
              <a:rPr lang="en-US" dirty="0"/>
              <a:t>Lost sight of whole blood</a:t>
            </a:r>
            <a:endParaRPr dirty="0"/>
          </a:p>
          <a:p>
            <a:pPr marL="228600" lvl="0" indent="-228600" algn="l" rtl="0">
              <a:lnSpc>
                <a:spcPct val="90000"/>
              </a:lnSpc>
              <a:spcBef>
                <a:spcPts val="1000"/>
              </a:spcBef>
              <a:spcAft>
                <a:spcPts val="0"/>
              </a:spcAft>
              <a:buClr>
                <a:schemeClr val="dk1"/>
              </a:buClr>
              <a:buSzPct val="100000"/>
              <a:buChar char="•"/>
            </a:pPr>
            <a:r>
              <a:rPr lang="en-US" dirty="0"/>
              <a:t>Lost sight of coagulopathy</a:t>
            </a:r>
            <a:endParaRPr dirty="0"/>
          </a:p>
          <a:p>
            <a:pPr marL="228600" lvl="0" indent="-228600" algn="l" rtl="0">
              <a:lnSpc>
                <a:spcPct val="90000"/>
              </a:lnSpc>
              <a:spcBef>
                <a:spcPts val="1000"/>
              </a:spcBef>
              <a:spcAft>
                <a:spcPts val="0"/>
              </a:spcAft>
              <a:buClr>
                <a:schemeClr val="dk1"/>
              </a:buClr>
              <a:buSzPct val="100000"/>
              <a:buChar char="•"/>
            </a:pPr>
            <a:r>
              <a:rPr lang="en-US" dirty="0"/>
              <a:t>Step wise component therapy “cookbook” stressed</a:t>
            </a:r>
            <a:endParaRPr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pic>
        <p:nvPicPr>
          <p:cNvPr id="190" name="Google Shape;190;p12" descr="blood1.jpg"/>
          <p:cNvPicPr preferRelativeResize="0"/>
          <p:nvPr/>
        </p:nvPicPr>
        <p:blipFill rotWithShape="1">
          <a:blip r:embed="rId3">
            <a:alphaModFix/>
          </a:blip>
          <a:srcRect/>
          <a:stretch/>
        </p:blipFill>
        <p:spPr>
          <a:xfrm>
            <a:off x="5181600" y="971549"/>
            <a:ext cx="1828800" cy="2286000"/>
          </a:xfrm>
          <a:prstGeom prst="rect">
            <a:avLst/>
          </a:prstGeom>
          <a:noFill/>
          <a:ln>
            <a:noFill/>
          </a:ln>
        </p:spPr>
      </p:pic>
      <p:pic>
        <p:nvPicPr>
          <p:cNvPr id="191" name="Google Shape;191;p12" descr="component therapy.jpg"/>
          <p:cNvPicPr preferRelativeResize="0"/>
          <p:nvPr/>
        </p:nvPicPr>
        <p:blipFill rotWithShape="1">
          <a:blip r:embed="rId4">
            <a:alphaModFix/>
          </a:blip>
          <a:srcRect r="4571" b="5332"/>
          <a:stretch/>
        </p:blipFill>
        <p:spPr>
          <a:xfrm>
            <a:off x="7953378" y="1069631"/>
            <a:ext cx="1885950" cy="2089837"/>
          </a:xfrm>
          <a:prstGeom prst="rect">
            <a:avLst/>
          </a:prstGeom>
          <a:noFill/>
          <a:ln>
            <a:noFill/>
          </a:ln>
        </p:spPr>
      </p:pic>
      <p:graphicFrame>
        <p:nvGraphicFramePr>
          <p:cNvPr id="192" name="Google Shape;192;p12"/>
          <p:cNvGraphicFramePr/>
          <p:nvPr>
            <p:extLst>
              <p:ext uri="{D42A27DB-BD31-4B8C-83A1-F6EECF244321}">
                <p14:modId xmlns:p14="http://schemas.microsoft.com/office/powerpoint/2010/main" val="1323513137"/>
              </p:ext>
            </p:extLst>
          </p:nvPr>
        </p:nvGraphicFramePr>
        <p:xfrm>
          <a:off x="3581402" y="3371853"/>
          <a:ext cx="5314950" cy="2518425"/>
        </p:xfrm>
        <a:graphic>
          <a:graphicData uri="http://schemas.openxmlformats.org/drawingml/2006/table">
            <a:tbl>
              <a:tblPr firstRow="1" firstCol="1" bandRow="1">
                <a:noFill/>
              </a:tblPr>
              <a:tblGrid>
                <a:gridCol w="2002275">
                  <a:extLst>
                    <a:ext uri="{9D8B030D-6E8A-4147-A177-3AD203B41FA5}">
                      <a16:colId xmlns:a16="http://schemas.microsoft.com/office/drawing/2014/main" val="20000"/>
                    </a:ext>
                  </a:extLst>
                </a:gridCol>
                <a:gridCol w="1541025">
                  <a:extLst>
                    <a:ext uri="{9D8B030D-6E8A-4147-A177-3AD203B41FA5}">
                      <a16:colId xmlns:a16="http://schemas.microsoft.com/office/drawing/2014/main" val="20001"/>
                    </a:ext>
                  </a:extLst>
                </a:gridCol>
                <a:gridCol w="1771650">
                  <a:extLst>
                    <a:ext uri="{9D8B030D-6E8A-4147-A177-3AD203B41FA5}">
                      <a16:colId xmlns:a16="http://schemas.microsoft.com/office/drawing/2014/main" val="20002"/>
                    </a:ext>
                  </a:extLst>
                </a:gridCol>
              </a:tblGrid>
              <a:tr h="359775">
                <a:tc>
                  <a:txBody>
                    <a:bodyPr/>
                    <a:lstStyle/>
                    <a:p>
                      <a:pPr marL="0" marR="0" lvl="0" indent="0" algn="l" rtl="0">
                        <a:spcBef>
                          <a:spcPts val="0"/>
                        </a:spcBef>
                        <a:spcAft>
                          <a:spcPts val="0"/>
                        </a:spcAft>
                        <a:buNone/>
                      </a:pPr>
                      <a:endParaRPr sz="1100"/>
                    </a:p>
                  </a:txBody>
                  <a:tcPr marL="68575" marR="68575" marT="34300" marB="34300"/>
                </a:tc>
                <a:tc>
                  <a:txBody>
                    <a:bodyPr/>
                    <a:lstStyle/>
                    <a:p>
                      <a:pPr marL="0" marR="0" lvl="0" indent="0" algn="ctr" rtl="0">
                        <a:spcBef>
                          <a:spcPts val="0"/>
                        </a:spcBef>
                        <a:spcAft>
                          <a:spcPts val="0"/>
                        </a:spcAft>
                        <a:buNone/>
                      </a:pPr>
                      <a:r>
                        <a:rPr lang="en-US" sz="1600" dirty="0"/>
                        <a:t>Whole Blood</a:t>
                      </a:r>
                      <a:endParaRPr sz="1600" dirty="0"/>
                    </a:p>
                  </a:txBody>
                  <a:tcPr marL="68575" marR="68575" marT="34300" marB="34300"/>
                </a:tc>
                <a:tc>
                  <a:txBody>
                    <a:bodyPr/>
                    <a:lstStyle/>
                    <a:p>
                      <a:pPr marL="0" marR="0" lvl="0" indent="0" algn="ctr" rtl="0">
                        <a:spcBef>
                          <a:spcPts val="0"/>
                        </a:spcBef>
                        <a:spcAft>
                          <a:spcPts val="0"/>
                        </a:spcAft>
                        <a:buNone/>
                      </a:pPr>
                      <a:r>
                        <a:rPr lang="en-US" sz="1600" b="1" dirty="0"/>
                        <a:t>Components</a:t>
                      </a:r>
                      <a:endParaRPr sz="2800" b="1" dirty="0"/>
                    </a:p>
                  </a:txBody>
                  <a:tcPr marL="68575" marR="68575" marT="34300" marB="34300"/>
                </a:tc>
                <a:extLst>
                  <a:ext uri="{0D108BD9-81ED-4DB2-BD59-A6C34878D82A}">
                    <a16:rowId xmlns:a16="http://schemas.microsoft.com/office/drawing/2014/main" val="10000"/>
                  </a:ext>
                </a:extLst>
              </a:tr>
              <a:tr h="359775">
                <a:tc>
                  <a:txBody>
                    <a:bodyPr/>
                    <a:lstStyle/>
                    <a:p>
                      <a:pPr marL="0" marR="0" lvl="0" indent="0" algn="l" rtl="0">
                        <a:spcBef>
                          <a:spcPts val="0"/>
                        </a:spcBef>
                        <a:spcAft>
                          <a:spcPts val="0"/>
                        </a:spcAft>
                        <a:buNone/>
                      </a:pPr>
                      <a:r>
                        <a:rPr lang="en-US" sz="1600"/>
                        <a:t>Hct</a:t>
                      </a:r>
                      <a:endParaRPr sz="1600"/>
                    </a:p>
                  </a:txBody>
                  <a:tcPr marL="68575" marR="68575" marT="34300" marB="34300"/>
                </a:tc>
                <a:tc>
                  <a:txBody>
                    <a:bodyPr/>
                    <a:lstStyle/>
                    <a:p>
                      <a:pPr marL="0" marR="0" lvl="0" indent="0" algn="ctr" rtl="0">
                        <a:spcBef>
                          <a:spcPts val="0"/>
                        </a:spcBef>
                        <a:spcAft>
                          <a:spcPts val="0"/>
                        </a:spcAft>
                        <a:buNone/>
                      </a:pPr>
                      <a:r>
                        <a:rPr lang="en-US" sz="1600"/>
                        <a:t>40%</a:t>
                      </a:r>
                      <a:endParaRPr sz="2800"/>
                    </a:p>
                  </a:txBody>
                  <a:tcPr marL="68575" marR="68575" marT="34300" marB="34300" anchor="ctr"/>
                </a:tc>
                <a:tc>
                  <a:txBody>
                    <a:bodyPr/>
                    <a:lstStyle/>
                    <a:p>
                      <a:pPr marL="0" marR="0" lvl="0" indent="0" algn="ctr" rtl="0">
                        <a:spcBef>
                          <a:spcPts val="0"/>
                        </a:spcBef>
                        <a:spcAft>
                          <a:spcPts val="0"/>
                        </a:spcAft>
                        <a:buNone/>
                      </a:pPr>
                      <a:r>
                        <a:rPr lang="en-US" sz="1600"/>
                        <a:t>29%</a:t>
                      </a:r>
                      <a:endParaRPr sz="2800"/>
                    </a:p>
                  </a:txBody>
                  <a:tcPr marL="68575" marR="68575" marT="34300" marB="34300" anchor="ctr"/>
                </a:tc>
                <a:extLst>
                  <a:ext uri="{0D108BD9-81ED-4DB2-BD59-A6C34878D82A}">
                    <a16:rowId xmlns:a16="http://schemas.microsoft.com/office/drawing/2014/main" val="10001"/>
                  </a:ext>
                </a:extLst>
              </a:tr>
              <a:tr h="359775">
                <a:tc>
                  <a:txBody>
                    <a:bodyPr/>
                    <a:lstStyle/>
                    <a:p>
                      <a:pPr marL="0" marR="0" lvl="0" indent="0" algn="l" rtl="0">
                        <a:spcBef>
                          <a:spcPts val="0"/>
                        </a:spcBef>
                        <a:spcAft>
                          <a:spcPts val="0"/>
                        </a:spcAft>
                        <a:buNone/>
                      </a:pPr>
                      <a:r>
                        <a:rPr lang="en-US" sz="1600" dirty="0"/>
                        <a:t>Platelet</a:t>
                      </a:r>
                      <a:endParaRPr sz="2800" dirty="0"/>
                    </a:p>
                  </a:txBody>
                  <a:tcPr marL="68575" marR="68575" marT="34300" marB="34300"/>
                </a:tc>
                <a:tc>
                  <a:txBody>
                    <a:bodyPr/>
                    <a:lstStyle/>
                    <a:p>
                      <a:pPr marL="0" marR="0" lvl="0" indent="0" algn="ctr" rtl="0">
                        <a:spcBef>
                          <a:spcPts val="0"/>
                        </a:spcBef>
                        <a:spcAft>
                          <a:spcPts val="0"/>
                        </a:spcAft>
                        <a:buNone/>
                      </a:pPr>
                      <a:r>
                        <a:rPr lang="en-US" sz="1600"/>
                        <a:t>150-400K</a:t>
                      </a:r>
                      <a:endParaRPr sz="2800"/>
                    </a:p>
                  </a:txBody>
                  <a:tcPr marL="68575" marR="68575" marT="34300" marB="34300" anchor="ctr"/>
                </a:tc>
                <a:tc>
                  <a:txBody>
                    <a:bodyPr/>
                    <a:lstStyle/>
                    <a:p>
                      <a:pPr marL="0" marR="0" lvl="0" indent="0" algn="ctr" rtl="0">
                        <a:spcBef>
                          <a:spcPts val="0"/>
                        </a:spcBef>
                        <a:spcAft>
                          <a:spcPts val="0"/>
                        </a:spcAft>
                        <a:buNone/>
                      </a:pPr>
                      <a:r>
                        <a:rPr lang="en-US" sz="1600"/>
                        <a:t>80K</a:t>
                      </a:r>
                      <a:endParaRPr sz="2800"/>
                    </a:p>
                  </a:txBody>
                  <a:tcPr marL="68575" marR="68575" marT="34300" marB="34300" anchor="ctr"/>
                </a:tc>
                <a:extLst>
                  <a:ext uri="{0D108BD9-81ED-4DB2-BD59-A6C34878D82A}">
                    <a16:rowId xmlns:a16="http://schemas.microsoft.com/office/drawing/2014/main" val="10002"/>
                  </a:ext>
                </a:extLst>
              </a:tr>
              <a:tr h="359775">
                <a:tc>
                  <a:txBody>
                    <a:bodyPr/>
                    <a:lstStyle/>
                    <a:p>
                      <a:pPr marL="0" marR="0" lvl="0" indent="0" algn="l" rtl="0">
                        <a:spcBef>
                          <a:spcPts val="0"/>
                        </a:spcBef>
                        <a:spcAft>
                          <a:spcPts val="0"/>
                        </a:spcAft>
                        <a:buNone/>
                      </a:pPr>
                      <a:r>
                        <a:rPr lang="en-US" sz="1600"/>
                        <a:t>Coagulation Factors</a:t>
                      </a:r>
                      <a:endParaRPr sz="2800"/>
                    </a:p>
                  </a:txBody>
                  <a:tcPr marL="68575" marR="68575" marT="34300" marB="34300"/>
                </a:tc>
                <a:tc>
                  <a:txBody>
                    <a:bodyPr/>
                    <a:lstStyle/>
                    <a:p>
                      <a:pPr marL="0" marR="0" lvl="0" indent="0" algn="ctr" rtl="0">
                        <a:spcBef>
                          <a:spcPts val="0"/>
                        </a:spcBef>
                        <a:spcAft>
                          <a:spcPts val="0"/>
                        </a:spcAft>
                        <a:buNone/>
                      </a:pPr>
                      <a:r>
                        <a:rPr lang="en-US" sz="1600"/>
                        <a:t>100%</a:t>
                      </a:r>
                      <a:endParaRPr sz="2800"/>
                    </a:p>
                  </a:txBody>
                  <a:tcPr marL="68575" marR="68575" marT="34300" marB="34300" anchor="ctr"/>
                </a:tc>
                <a:tc>
                  <a:txBody>
                    <a:bodyPr/>
                    <a:lstStyle/>
                    <a:p>
                      <a:pPr marL="0" marR="0" lvl="0" indent="0" algn="ctr" rtl="0">
                        <a:spcBef>
                          <a:spcPts val="0"/>
                        </a:spcBef>
                        <a:spcAft>
                          <a:spcPts val="0"/>
                        </a:spcAft>
                        <a:buNone/>
                      </a:pPr>
                      <a:r>
                        <a:rPr lang="en-US" sz="1600"/>
                        <a:t>65%</a:t>
                      </a:r>
                      <a:endParaRPr sz="2800"/>
                    </a:p>
                  </a:txBody>
                  <a:tcPr marL="68575" marR="68575" marT="34300" marB="34300" anchor="ctr"/>
                </a:tc>
                <a:extLst>
                  <a:ext uri="{0D108BD9-81ED-4DB2-BD59-A6C34878D82A}">
                    <a16:rowId xmlns:a16="http://schemas.microsoft.com/office/drawing/2014/main" val="10003"/>
                  </a:ext>
                </a:extLst>
              </a:tr>
              <a:tr h="359775">
                <a:tc>
                  <a:txBody>
                    <a:bodyPr/>
                    <a:lstStyle/>
                    <a:p>
                      <a:pPr marL="0" marR="0" lvl="0" indent="0" algn="l" rtl="0">
                        <a:spcBef>
                          <a:spcPts val="0"/>
                        </a:spcBef>
                        <a:spcAft>
                          <a:spcPts val="0"/>
                        </a:spcAft>
                        <a:buNone/>
                      </a:pPr>
                      <a:r>
                        <a:rPr lang="en-US" sz="1600"/>
                        <a:t>Fibrinogen</a:t>
                      </a:r>
                      <a:endParaRPr sz="2800"/>
                    </a:p>
                  </a:txBody>
                  <a:tcPr marL="68575" marR="68575" marT="34300" marB="34300"/>
                </a:tc>
                <a:tc>
                  <a:txBody>
                    <a:bodyPr/>
                    <a:lstStyle/>
                    <a:p>
                      <a:pPr marL="0" marR="0" lvl="0" indent="0" algn="ctr" rtl="0">
                        <a:spcBef>
                          <a:spcPts val="0"/>
                        </a:spcBef>
                        <a:spcAft>
                          <a:spcPts val="0"/>
                        </a:spcAft>
                        <a:buNone/>
                      </a:pPr>
                      <a:r>
                        <a:rPr lang="en-US" sz="1600"/>
                        <a:t>1000 mg</a:t>
                      </a:r>
                      <a:endParaRPr sz="2800"/>
                    </a:p>
                  </a:txBody>
                  <a:tcPr marL="68575" marR="68575" marT="34300" marB="34300" anchor="ctr"/>
                </a:tc>
                <a:tc>
                  <a:txBody>
                    <a:bodyPr/>
                    <a:lstStyle/>
                    <a:p>
                      <a:pPr marL="0" marR="0" lvl="0" indent="0" algn="ctr" rtl="0">
                        <a:spcBef>
                          <a:spcPts val="0"/>
                        </a:spcBef>
                        <a:spcAft>
                          <a:spcPts val="0"/>
                        </a:spcAft>
                        <a:buNone/>
                      </a:pPr>
                      <a:r>
                        <a:rPr lang="en-US" sz="1600"/>
                        <a:t>1000 mg</a:t>
                      </a:r>
                      <a:endParaRPr sz="2800"/>
                    </a:p>
                  </a:txBody>
                  <a:tcPr marL="68575" marR="68575" marT="34300" marB="34300" anchor="ctr"/>
                </a:tc>
                <a:extLst>
                  <a:ext uri="{0D108BD9-81ED-4DB2-BD59-A6C34878D82A}">
                    <a16:rowId xmlns:a16="http://schemas.microsoft.com/office/drawing/2014/main" val="10004"/>
                  </a:ext>
                </a:extLst>
              </a:tr>
              <a:tr h="359775">
                <a:tc>
                  <a:txBody>
                    <a:bodyPr/>
                    <a:lstStyle/>
                    <a:p>
                      <a:pPr marL="0" marR="0" lvl="0" indent="0" algn="l" rtl="0">
                        <a:spcBef>
                          <a:spcPts val="0"/>
                        </a:spcBef>
                        <a:spcAft>
                          <a:spcPts val="0"/>
                        </a:spcAft>
                        <a:buNone/>
                      </a:pPr>
                      <a:r>
                        <a:rPr lang="en-US" sz="1600"/>
                        <a:t>Anticoagulant</a:t>
                      </a:r>
                      <a:endParaRPr sz="2800"/>
                    </a:p>
                  </a:txBody>
                  <a:tcPr marL="68575" marR="68575" marT="34300" marB="34300"/>
                </a:tc>
                <a:tc>
                  <a:txBody>
                    <a:bodyPr/>
                    <a:lstStyle/>
                    <a:p>
                      <a:pPr marL="0" marR="0" lvl="0" indent="0" algn="ctr" rtl="0">
                        <a:spcBef>
                          <a:spcPts val="0"/>
                        </a:spcBef>
                        <a:spcAft>
                          <a:spcPts val="0"/>
                        </a:spcAft>
                        <a:buNone/>
                      </a:pPr>
                      <a:r>
                        <a:rPr lang="en-US" sz="1600" dirty="0"/>
                        <a:t>70</a:t>
                      </a:r>
                      <a:endParaRPr sz="2800" dirty="0"/>
                    </a:p>
                  </a:txBody>
                  <a:tcPr marL="68575" marR="68575" marT="34300" marB="34300" anchor="ctr"/>
                </a:tc>
                <a:tc>
                  <a:txBody>
                    <a:bodyPr/>
                    <a:lstStyle/>
                    <a:p>
                      <a:pPr marL="0" marR="0" lvl="0" indent="0" algn="ctr" rtl="0">
                        <a:spcBef>
                          <a:spcPts val="0"/>
                        </a:spcBef>
                        <a:spcAft>
                          <a:spcPts val="0"/>
                        </a:spcAft>
                        <a:buNone/>
                      </a:pPr>
                      <a:r>
                        <a:rPr lang="en-US" sz="1600"/>
                        <a:t>200</a:t>
                      </a:r>
                      <a:endParaRPr sz="2800"/>
                    </a:p>
                  </a:txBody>
                  <a:tcPr marL="68575" marR="68575" marT="34300" marB="34300" anchor="ctr"/>
                </a:tc>
                <a:extLst>
                  <a:ext uri="{0D108BD9-81ED-4DB2-BD59-A6C34878D82A}">
                    <a16:rowId xmlns:a16="http://schemas.microsoft.com/office/drawing/2014/main" val="10005"/>
                  </a:ext>
                </a:extLst>
              </a:tr>
              <a:tr h="359775">
                <a:tc>
                  <a:txBody>
                    <a:bodyPr/>
                    <a:lstStyle/>
                    <a:p>
                      <a:pPr marL="0" marR="0" lvl="0" indent="0" algn="l" rtl="0">
                        <a:spcBef>
                          <a:spcPts val="0"/>
                        </a:spcBef>
                        <a:spcAft>
                          <a:spcPts val="0"/>
                        </a:spcAft>
                        <a:buNone/>
                      </a:pPr>
                      <a:r>
                        <a:rPr lang="en-US" sz="1600"/>
                        <a:t>Total Volume</a:t>
                      </a:r>
                      <a:endParaRPr sz="2800"/>
                    </a:p>
                  </a:txBody>
                  <a:tcPr marL="68575" marR="68575" marT="34300" marB="34300"/>
                </a:tc>
                <a:tc>
                  <a:txBody>
                    <a:bodyPr/>
                    <a:lstStyle/>
                    <a:p>
                      <a:pPr marL="0" marR="0" lvl="0" indent="0" algn="ctr" rtl="0">
                        <a:spcBef>
                          <a:spcPts val="0"/>
                        </a:spcBef>
                        <a:spcAft>
                          <a:spcPts val="0"/>
                        </a:spcAft>
                        <a:buNone/>
                      </a:pPr>
                      <a:r>
                        <a:rPr lang="en-US" sz="1600"/>
                        <a:t>570 cc’s</a:t>
                      </a:r>
                      <a:endParaRPr sz="2800"/>
                    </a:p>
                  </a:txBody>
                  <a:tcPr marL="68575" marR="68575" marT="34300" marB="34300" anchor="ctr"/>
                </a:tc>
                <a:tc>
                  <a:txBody>
                    <a:bodyPr/>
                    <a:lstStyle/>
                    <a:p>
                      <a:pPr marL="0" marR="0" lvl="0" indent="0" algn="ctr" rtl="0">
                        <a:spcBef>
                          <a:spcPts val="0"/>
                        </a:spcBef>
                        <a:spcAft>
                          <a:spcPts val="0"/>
                        </a:spcAft>
                        <a:buNone/>
                      </a:pPr>
                      <a:r>
                        <a:rPr lang="en-US" sz="1600" dirty="0"/>
                        <a:t>700 cc’s</a:t>
                      </a:r>
                      <a:endParaRPr sz="1600" dirty="0"/>
                    </a:p>
                  </a:txBody>
                  <a:tcPr marL="68575" marR="68575" marT="34300" marB="34300" anchor="ctr"/>
                </a:tc>
                <a:extLst>
                  <a:ext uri="{0D108BD9-81ED-4DB2-BD59-A6C34878D82A}">
                    <a16:rowId xmlns:a16="http://schemas.microsoft.com/office/drawing/2014/main" val="10006"/>
                  </a:ext>
                </a:extLst>
              </a:tr>
            </a:tbl>
          </a:graphicData>
        </a:graphic>
      </p:graphicFrame>
      <p:sp>
        <p:nvSpPr>
          <p:cNvPr id="2" name="TextBox 1">
            <a:extLst>
              <a:ext uri="{FF2B5EF4-FFF2-40B4-BE49-F238E27FC236}">
                <a16:creationId xmlns:a16="http://schemas.microsoft.com/office/drawing/2014/main" id="{835F8671-9F7E-85AB-5749-38925C9F469B}"/>
              </a:ext>
            </a:extLst>
          </p:cNvPr>
          <p:cNvSpPr txBox="1"/>
          <p:nvPr/>
        </p:nvSpPr>
        <p:spPr>
          <a:xfrm>
            <a:off x="1089498" y="1822161"/>
            <a:ext cx="3897549" cy="584775"/>
          </a:xfrm>
          <a:prstGeom prst="rect">
            <a:avLst/>
          </a:prstGeom>
          <a:noFill/>
        </p:spPr>
        <p:txBody>
          <a:bodyPr wrap="square" rtlCol="0">
            <a:spAutoFit/>
          </a:bodyPr>
          <a:lstStyle/>
          <a:p>
            <a:r>
              <a:rPr lang="en-US" sz="3200" b="1" i="1" u="sng" dirty="0"/>
              <a:t>Compare/Contrast:</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p13"/>
          <p:cNvSpPr txBox="1">
            <a:spLocks noGrp="1"/>
          </p:cNvSpPr>
          <p:nvPr>
            <p:ph type="title"/>
          </p:nvPr>
        </p:nvSpPr>
        <p:spPr>
          <a:xfrm>
            <a:off x="3009900" y="1143000"/>
            <a:ext cx="6172200" cy="85725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400"/>
              <a:buFont typeface="Play"/>
              <a:buNone/>
            </a:pPr>
            <a:r>
              <a:rPr lang="en-US">
                <a:solidFill>
                  <a:schemeClr val="lt1"/>
                </a:solidFill>
              </a:rPr>
              <a:t>The Lethal Triad</a:t>
            </a:r>
            <a:endParaRPr/>
          </a:p>
        </p:txBody>
      </p:sp>
      <p:sp>
        <p:nvSpPr>
          <p:cNvPr id="199" name="Google Shape;199;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atin typeface="Arial"/>
                <a:ea typeface="Arial"/>
                <a:cs typeface="Arial"/>
                <a:sym typeface="Arial"/>
              </a:rPr>
              <a:t>17</a:t>
            </a:fld>
            <a:endParaRPr>
              <a:latin typeface="Arial"/>
              <a:ea typeface="Arial"/>
              <a:cs typeface="Arial"/>
              <a:sym typeface="Arial"/>
            </a:endParaRPr>
          </a:p>
        </p:txBody>
      </p:sp>
      <p:sp>
        <p:nvSpPr>
          <p:cNvPr id="200" name="Google Shape;200;p13"/>
          <p:cNvSpPr txBox="1"/>
          <p:nvPr/>
        </p:nvSpPr>
        <p:spPr>
          <a:xfrm>
            <a:off x="3467100" y="3028951"/>
            <a:ext cx="1485900"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a:solidFill>
                  <a:srgbClr val="FFFFFF"/>
                </a:solidFill>
                <a:latin typeface="Arial"/>
                <a:ea typeface="Arial"/>
                <a:cs typeface="Arial"/>
                <a:sym typeface="Arial"/>
              </a:rPr>
              <a:t>Acidosis</a:t>
            </a:r>
            <a:endParaRPr/>
          </a:p>
        </p:txBody>
      </p:sp>
      <p:sp>
        <p:nvSpPr>
          <p:cNvPr id="201" name="Google Shape;201;p13"/>
          <p:cNvSpPr txBox="1"/>
          <p:nvPr/>
        </p:nvSpPr>
        <p:spPr>
          <a:xfrm>
            <a:off x="7067550" y="2971801"/>
            <a:ext cx="1943100"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a:solidFill>
                  <a:srgbClr val="FFFFFF"/>
                </a:solidFill>
                <a:latin typeface="Arial"/>
                <a:ea typeface="Arial"/>
                <a:cs typeface="Arial"/>
                <a:sym typeface="Arial"/>
              </a:rPr>
              <a:t>Hypothermia</a:t>
            </a:r>
            <a:endParaRPr/>
          </a:p>
        </p:txBody>
      </p:sp>
      <p:sp>
        <p:nvSpPr>
          <p:cNvPr id="202" name="Google Shape;202;p13"/>
          <p:cNvSpPr txBox="1"/>
          <p:nvPr/>
        </p:nvSpPr>
        <p:spPr>
          <a:xfrm>
            <a:off x="4781550" y="4857751"/>
            <a:ext cx="3295650" cy="55399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000" b="1">
                <a:solidFill>
                  <a:srgbClr val="FFFFFF"/>
                </a:solidFill>
                <a:latin typeface="Arial"/>
                <a:ea typeface="Arial"/>
                <a:cs typeface="Arial"/>
                <a:sym typeface="Arial"/>
              </a:rPr>
              <a:t>Coagulopathy</a:t>
            </a:r>
            <a:endParaRPr/>
          </a:p>
        </p:txBody>
      </p:sp>
      <p:sp>
        <p:nvSpPr>
          <p:cNvPr id="203" name="Google Shape;203;p13"/>
          <p:cNvSpPr txBox="1"/>
          <p:nvPr/>
        </p:nvSpPr>
        <p:spPr>
          <a:xfrm>
            <a:off x="5431634" y="3257551"/>
            <a:ext cx="1007007"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a:solidFill>
                  <a:srgbClr val="FFFFFF"/>
                </a:solidFill>
                <a:latin typeface="Arial"/>
                <a:ea typeface="Arial"/>
                <a:cs typeface="Arial"/>
                <a:sym typeface="Arial"/>
              </a:rPr>
              <a:t>Death</a:t>
            </a:r>
            <a:endParaRPr/>
          </a:p>
        </p:txBody>
      </p:sp>
      <p:sp>
        <p:nvSpPr>
          <p:cNvPr id="204" name="Google Shape;204;p13"/>
          <p:cNvSpPr txBox="1"/>
          <p:nvPr/>
        </p:nvSpPr>
        <p:spPr>
          <a:xfrm>
            <a:off x="2952750" y="5437585"/>
            <a:ext cx="6057900" cy="41549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50">
                <a:solidFill>
                  <a:srgbClr val="FFFFFF"/>
                </a:solidFill>
                <a:latin typeface="Arial"/>
                <a:ea typeface="Arial"/>
                <a:cs typeface="Arial"/>
                <a:sym typeface="Arial"/>
              </a:rPr>
              <a:t>Brohi K, et al. J Trauma, 2003. </a:t>
            </a:r>
            <a:endParaRPr/>
          </a:p>
          <a:p>
            <a:pPr marL="0" marR="0" lvl="0" indent="0" algn="l" rtl="0">
              <a:spcBef>
                <a:spcPts val="0"/>
              </a:spcBef>
              <a:spcAft>
                <a:spcPts val="0"/>
              </a:spcAft>
              <a:buNone/>
            </a:pPr>
            <a:r>
              <a:rPr lang="en-US" sz="1050">
                <a:solidFill>
                  <a:srgbClr val="FFFFFF"/>
                </a:solidFill>
                <a:latin typeface="Arial"/>
                <a:ea typeface="Arial"/>
                <a:cs typeface="Arial"/>
                <a:sym typeface="Arial"/>
              </a:rPr>
              <a:t>MacLeod J, et al. J Trauma 2003</a:t>
            </a:r>
            <a:endParaRPr/>
          </a:p>
        </p:txBody>
      </p:sp>
      <p:pic>
        <p:nvPicPr>
          <p:cNvPr id="205" name="Google Shape;205;p13" descr="Pre-Hospital Trauma Care – Lessons Learned From the Front — Taming the SRU"/>
          <p:cNvPicPr preferRelativeResize="0"/>
          <p:nvPr/>
        </p:nvPicPr>
        <p:blipFill rotWithShape="1">
          <a:blip r:embed="rId3">
            <a:alphaModFix/>
          </a:blip>
          <a:srcRect/>
          <a:stretch/>
        </p:blipFill>
        <p:spPr>
          <a:xfrm>
            <a:off x="1757463" y="1032885"/>
            <a:ext cx="8677073" cy="4957221"/>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pic>
        <p:nvPicPr>
          <p:cNvPr id="211" name="Google Shape;211;p15" descr="masthead fresh whole blood.bmp"/>
          <p:cNvPicPr preferRelativeResize="0">
            <a:picLocks noGrp="1"/>
          </p:cNvPicPr>
          <p:nvPr>
            <p:ph type="body" idx="2"/>
          </p:nvPr>
        </p:nvPicPr>
        <p:blipFill rotWithShape="1">
          <a:blip r:embed="rId3">
            <a:alphaModFix/>
          </a:blip>
          <a:srcRect/>
          <a:stretch/>
        </p:blipFill>
        <p:spPr>
          <a:xfrm>
            <a:off x="857657" y="542317"/>
            <a:ext cx="6308738" cy="4924628"/>
          </a:xfrm>
          <a:prstGeom prst="rect">
            <a:avLst/>
          </a:prstGeom>
          <a:noFill/>
          <a:ln>
            <a:noFill/>
          </a:ln>
        </p:spPr>
      </p:pic>
      <p:pic>
        <p:nvPicPr>
          <p:cNvPr id="212" name="Google Shape;212;p15" descr="survival whole blood.bmp"/>
          <p:cNvPicPr preferRelativeResize="0"/>
          <p:nvPr/>
        </p:nvPicPr>
        <p:blipFill rotWithShape="1">
          <a:blip r:embed="rId4">
            <a:alphaModFix/>
          </a:blip>
          <a:srcRect/>
          <a:stretch/>
        </p:blipFill>
        <p:spPr>
          <a:xfrm>
            <a:off x="7166395" y="1391055"/>
            <a:ext cx="4167948" cy="4502061"/>
          </a:xfrm>
          <a:prstGeom prst="rect">
            <a:avLst/>
          </a:prstGeom>
          <a:noFill/>
          <a:ln>
            <a:noFill/>
          </a:ln>
        </p:spPr>
      </p:pic>
    </p:spTree>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p17"/>
          <p:cNvSpPr txBox="1">
            <a:spLocks noGrp="1"/>
          </p:cNvSpPr>
          <p:nvPr>
            <p:ph type="body" idx="1"/>
          </p:nvPr>
        </p:nvSpPr>
        <p:spPr>
          <a:xfrm>
            <a:off x="1096563" y="3152494"/>
            <a:ext cx="6128965" cy="2909432"/>
          </a:xfrm>
          <a:prstGeom prst="rect">
            <a:avLst/>
          </a:prstGeom>
          <a:solidFill>
            <a:srgbClr val="7F7F7F">
              <a:alpha val="74901"/>
            </a:srgbClr>
          </a:solidFill>
          <a:ln>
            <a:noFill/>
          </a:ln>
        </p:spPr>
        <p:txBody>
          <a:bodyPr spcFirstLastPara="1" wrap="square" lIns="91425" tIns="45700" rIns="91425" bIns="45700" anchor="ctr" anchorCtr="0">
            <a:normAutofit fontScale="85000" lnSpcReduction="20000"/>
          </a:bodyPr>
          <a:lstStyle/>
          <a:p>
            <a:pPr marL="228600" lvl="0" indent="-228600" algn="l" rtl="0">
              <a:lnSpc>
                <a:spcPct val="90000"/>
              </a:lnSpc>
              <a:spcBef>
                <a:spcPts val="0"/>
              </a:spcBef>
              <a:spcAft>
                <a:spcPts val="0"/>
              </a:spcAft>
              <a:buClr>
                <a:schemeClr val="accent1"/>
              </a:buClr>
              <a:buSzPct val="100000"/>
              <a:buChar char="•"/>
            </a:pPr>
            <a:r>
              <a:rPr lang="en-US" sz="2700" i="1" u="sng">
                <a:solidFill>
                  <a:schemeClr val="accent1"/>
                </a:solidFill>
              </a:rPr>
              <a:t>70%</a:t>
            </a:r>
            <a:r>
              <a:rPr lang="en-US" i="1">
                <a:solidFill>
                  <a:schemeClr val="accent1"/>
                </a:solidFill>
              </a:rPr>
              <a:t> </a:t>
            </a:r>
            <a:r>
              <a:rPr lang="en-US"/>
              <a:t>of all deaths in this study group occurred within 60 minutes of MEDEVAC rescue </a:t>
            </a:r>
            <a:endParaRPr/>
          </a:p>
          <a:p>
            <a:pPr marL="228600" lvl="0" indent="-228600" algn="l" rtl="0">
              <a:lnSpc>
                <a:spcPct val="90000"/>
              </a:lnSpc>
              <a:spcBef>
                <a:spcPts val="1000"/>
              </a:spcBef>
              <a:spcAft>
                <a:spcPts val="0"/>
              </a:spcAft>
              <a:buClr>
                <a:schemeClr val="dk1"/>
              </a:buClr>
              <a:buSzPct val="100000"/>
              <a:buChar char="•"/>
            </a:pPr>
            <a:r>
              <a:rPr lang="en-US"/>
              <a:t>If the casualty was alive at 24 hours– </a:t>
            </a:r>
            <a:r>
              <a:rPr lang="en-US" i="1" u="sng">
                <a:solidFill>
                  <a:schemeClr val="accent1"/>
                </a:solidFill>
              </a:rPr>
              <a:t>receiving blood from MEDEVAC did not improve survival</a:t>
            </a:r>
            <a:endParaRPr/>
          </a:p>
          <a:p>
            <a:pPr marL="228600" lvl="0" indent="-228600" algn="l" rtl="0">
              <a:lnSpc>
                <a:spcPct val="90000"/>
              </a:lnSpc>
              <a:spcBef>
                <a:spcPts val="1000"/>
              </a:spcBef>
              <a:spcAft>
                <a:spcPts val="0"/>
              </a:spcAft>
              <a:buClr>
                <a:schemeClr val="dk1"/>
              </a:buClr>
              <a:buSzPct val="100000"/>
              <a:buChar char="•"/>
            </a:pPr>
            <a:r>
              <a:rPr lang="en-US"/>
              <a:t>Only Transfusions initiated within </a:t>
            </a:r>
            <a:r>
              <a:rPr lang="en-US" i="1" u="sng">
                <a:solidFill>
                  <a:schemeClr val="accent1"/>
                </a:solidFill>
              </a:rPr>
              <a:t>15 minutes </a:t>
            </a:r>
            <a:r>
              <a:rPr lang="en-US"/>
              <a:t>of MEDEVAC Rescue were associated with improved 24 hour mortality</a:t>
            </a:r>
            <a:endParaRPr/>
          </a:p>
        </p:txBody>
      </p:sp>
      <p:pic>
        <p:nvPicPr>
          <p:cNvPr id="218" name="Google Shape;218;p17"/>
          <p:cNvPicPr preferRelativeResize="0"/>
          <p:nvPr/>
        </p:nvPicPr>
        <p:blipFill rotWithShape="1">
          <a:blip r:embed="rId3">
            <a:alphaModFix/>
          </a:blip>
          <a:srcRect r="14035" b="36699"/>
          <a:stretch/>
        </p:blipFill>
        <p:spPr>
          <a:xfrm>
            <a:off x="797086" y="796075"/>
            <a:ext cx="6128966" cy="2356419"/>
          </a:xfrm>
          <a:prstGeom prst="rect">
            <a:avLst/>
          </a:prstGeom>
          <a:noFill/>
          <a:ln>
            <a:noFill/>
          </a:ln>
        </p:spPr>
      </p:pic>
      <p:pic>
        <p:nvPicPr>
          <p:cNvPr id="219" name="Google Shape;219;p17"/>
          <p:cNvPicPr preferRelativeResize="0"/>
          <p:nvPr/>
        </p:nvPicPr>
        <p:blipFill rotWithShape="1">
          <a:blip r:embed="rId4">
            <a:alphaModFix/>
          </a:blip>
          <a:srcRect l="8208" t="-3394" b="3393"/>
          <a:stretch/>
        </p:blipFill>
        <p:spPr>
          <a:xfrm>
            <a:off x="7525004" y="902493"/>
            <a:ext cx="3496867" cy="5053013"/>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5D365E2A-4B09-7AA7-6BB7-318E2264BDFF}"/>
              </a:ext>
            </a:extLst>
          </p:cNvPr>
          <p:cNvSpPr>
            <a:spLocks noGrp="1"/>
          </p:cNvSpPr>
          <p:nvPr>
            <p:ph idx="1"/>
          </p:nvPr>
        </p:nvSpPr>
        <p:spPr>
          <a:xfrm>
            <a:off x="838200" y="1118573"/>
            <a:ext cx="10515600" cy="5112936"/>
          </a:xfrm>
        </p:spPr>
        <p:txBody>
          <a:bodyPr>
            <a:normAutofit/>
          </a:bodyPr>
          <a:lstStyle/>
          <a:p>
            <a:pPr marL="0" indent="0">
              <a:buNone/>
            </a:pPr>
            <a:r>
              <a:rPr lang="en-US" sz="4000" dirty="0"/>
              <a:t>Go around the room and introduce yourself:</a:t>
            </a:r>
          </a:p>
          <a:p>
            <a:endParaRPr lang="en-US" sz="4000" dirty="0"/>
          </a:p>
          <a:p>
            <a:r>
              <a:rPr lang="en-US" sz="4000" u="sng" dirty="0"/>
              <a:t>2 minutes: </a:t>
            </a:r>
          </a:p>
          <a:p>
            <a:pPr lvl="1"/>
            <a:r>
              <a:rPr lang="en-US" sz="3600" dirty="0"/>
              <a:t>Name </a:t>
            </a:r>
          </a:p>
          <a:p>
            <a:pPr lvl="1"/>
            <a:r>
              <a:rPr lang="en-US" sz="3600" dirty="0"/>
              <a:t>Level of training/current job </a:t>
            </a:r>
          </a:p>
          <a:p>
            <a:pPr lvl="1"/>
            <a:r>
              <a:rPr lang="en-US" sz="3600" dirty="0"/>
              <a:t>Where are you from (originally)? </a:t>
            </a:r>
          </a:p>
          <a:p>
            <a:pPr lvl="1"/>
            <a:r>
              <a:rPr lang="en-US" sz="3600" dirty="0"/>
              <a:t>Why are you taking this course? </a:t>
            </a:r>
          </a:p>
          <a:p>
            <a:pPr lvl="1"/>
            <a:r>
              <a:rPr lang="en-US" sz="3600" dirty="0"/>
              <a:t>What do you hope to get out of it?</a:t>
            </a:r>
          </a:p>
        </p:txBody>
      </p:sp>
    </p:spTree>
    <p:extLst>
      <p:ext uri="{BB962C8B-B14F-4D97-AF65-F5344CB8AC3E}">
        <p14:creationId xmlns:p14="http://schemas.microsoft.com/office/powerpoint/2010/main" val="3752590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p18"/>
          <p:cNvSpPr txBox="1"/>
          <p:nvPr/>
        </p:nvSpPr>
        <p:spPr>
          <a:xfrm>
            <a:off x="1248032" y="1201233"/>
            <a:ext cx="8044249"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chemeClr val="dk1"/>
                </a:solidFill>
                <a:latin typeface="Roboto"/>
                <a:ea typeface="Roboto"/>
                <a:cs typeface="Roboto"/>
                <a:sym typeface="Roboto"/>
              </a:rPr>
              <a:t>Summary</a:t>
            </a:r>
            <a:endParaRPr/>
          </a:p>
        </p:txBody>
      </p:sp>
      <p:sp>
        <p:nvSpPr>
          <p:cNvPr id="225" name="Google Shape;225;p18"/>
          <p:cNvSpPr txBox="1"/>
          <p:nvPr/>
        </p:nvSpPr>
        <p:spPr>
          <a:xfrm>
            <a:off x="439387" y="6369178"/>
            <a:ext cx="3315331"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chemeClr val="dk1"/>
                </a:solidFill>
                <a:latin typeface="Arial"/>
                <a:ea typeface="Arial"/>
                <a:cs typeface="Arial"/>
                <a:sym typeface="Arial"/>
              </a:rPr>
              <a:t>Copyright Specialized Medical Standards 2025</a:t>
            </a:r>
            <a:endParaRPr/>
          </a:p>
        </p:txBody>
      </p:sp>
      <p:sp>
        <p:nvSpPr>
          <p:cNvPr id="226" name="Google Shape;226;p18"/>
          <p:cNvSpPr txBox="1">
            <a:spLocks noGrp="1"/>
          </p:cNvSpPr>
          <p:nvPr>
            <p:ph type="body" idx="1"/>
          </p:nvPr>
        </p:nvSpPr>
        <p:spPr>
          <a:xfrm>
            <a:off x="838200" y="2187574"/>
            <a:ext cx="105156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US"/>
              <a:t>Blood Transfusion is not new – it was proven on the battlefields of WWI, WW2, Vietnam, and now in our most recent wars</a:t>
            </a:r>
            <a:endParaRPr/>
          </a:p>
          <a:p>
            <a:pPr marL="228600" lvl="0" indent="-228600" algn="l" rtl="0">
              <a:lnSpc>
                <a:spcPct val="90000"/>
              </a:lnSpc>
              <a:spcBef>
                <a:spcPts val="1000"/>
              </a:spcBef>
              <a:spcAft>
                <a:spcPts val="0"/>
              </a:spcAft>
              <a:buClr>
                <a:schemeClr val="dk1"/>
              </a:buClr>
              <a:buSzPts val="2800"/>
              <a:buChar char="•"/>
            </a:pPr>
            <a:r>
              <a:rPr lang="en-US"/>
              <a:t>Infusion of whole blood has significantly improved mortality in hemorrhagic shock patients vs. component therapy or crystalloid</a:t>
            </a:r>
            <a:endParaRPr/>
          </a:p>
          <a:p>
            <a:pPr marL="0" lvl="0" indent="0" algn="l" rtl="0">
              <a:lnSpc>
                <a:spcPct val="90000"/>
              </a:lnSpc>
              <a:spcBef>
                <a:spcPts val="1000"/>
              </a:spcBef>
              <a:spcAft>
                <a:spcPts val="0"/>
              </a:spcAft>
              <a:buClr>
                <a:schemeClr val="dk1"/>
              </a:buClr>
              <a:buSzPts val="2800"/>
              <a:buNone/>
            </a:pP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CFB17AEE-0312-7B4F-7CD0-26026B9D466B}"/>
              </a:ext>
            </a:extLst>
          </p:cNvPr>
          <p:cNvSpPr>
            <a:spLocks noGrp="1"/>
          </p:cNvSpPr>
          <p:nvPr>
            <p:ph sz="half" idx="4294967295"/>
          </p:nvPr>
        </p:nvSpPr>
        <p:spPr>
          <a:xfrm>
            <a:off x="7654487" y="3959901"/>
            <a:ext cx="3525837" cy="1628775"/>
          </a:xfrm>
        </p:spPr>
        <p:txBody>
          <a:bodyPr>
            <a:normAutofit/>
          </a:bodyPr>
          <a:lstStyle/>
          <a:p>
            <a:pPr marL="0" indent="0">
              <a:buNone/>
            </a:pPr>
            <a:r>
              <a:rPr lang="en-US" sz="4800" b="1" dirty="0"/>
              <a:t>Questions/</a:t>
            </a:r>
          </a:p>
          <a:p>
            <a:pPr marL="0" indent="0">
              <a:buNone/>
            </a:pPr>
            <a:r>
              <a:rPr lang="en-US" sz="4800" b="1" dirty="0"/>
              <a:t>Discussion</a:t>
            </a:r>
          </a:p>
        </p:txBody>
      </p:sp>
      <p:sp>
        <p:nvSpPr>
          <p:cNvPr id="7" name="TextBox 6">
            <a:extLst>
              <a:ext uri="{FF2B5EF4-FFF2-40B4-BE49-F238E27FC236}">
                <a16:creationId xmlns:a16="http://schemas.microsoft.com/office/drawing/2014/main" id="{7C01E930-23F0-870B-A807-46F288A71C06}"/>
              </a:ext>
            </a:extLst>
          </p:cNvPr>
          <p:cNvSpPr txBox="1"/>
          <p:nvPr/>
        </p:nvSpPr>
        <p:spPr>
          <a:xfrm>
            <a:off x="7279574" y="6354375"/>
            <a:ext cx="3315331" cy="276999"/>
          </a:xfrm>
          <a:prstGeom prst="rect">
            <a:avLst/>
          </a:prstGeom>
          <a:noFill/>
        </p:spPr>
        <p:txBody>
          <a:bodyPr wrap="none" rtlCol="0">
            <a:spAutoFit/>
          </a:bodyPr>
          <a:lstStyle/>
          <a:p>
            <a:r>
              <a:rPr lang="en-US" sz="1200" dirty="0"/>
              <a:t>Copyright Specialized Medical Standards 2025</a:t>
            </a:r>
          </a:p>
        </p:txBody>
      </p:sp>
    </p:spTree>
    <p:extLst>
      <p:ext uri="{BB962C8B-B14F-4D97-AF65-F5344CB8AC3E}">
        <p14:creationId xmlns:p14="http://schemas.microsoft.com/office/powerpoint/2010/main" val="18844163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p1"/>
          <p:cNvSpPr txBox="1">
            <a:spLocks noGrp="1"/>
          </p:cNvSpPr>
          <p:nvPr>
            <p:ph type="ctrTitle"/>
          </p:nvPr>
        </p:nvSpPr>
        <p:spPr>
          <a:xfrm>
            <a:off x="-123986" y="4571002"/>
            <a:ext cx="5760720" cy="947058"/>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dk1"/>
              </a:buClr>
              <a:buSzPts val="4000"/>
              <a:buFont typeface="Play"/>
              <a:buNone/>
            </a:pPr>
            <a:r>
              <a:rPr lang="en-US" b="1" dirty="0"/>
              <a:t>Recognizing and Controlling Bleeding</a:t>
            </a:r>
            <a:endParaRPr b="1"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p2"/>
          <p:cNvSpPr txBox="1">
            <a:spLocks noGrp="1"/>
          </p:cNvSpPr>
          <p:nvPr>
            <p:ph type="title"/>
          </p:nvPr>
        </p:nvSpPr>
        <p:spPr>
          <a:xfrm>
            <a:off x="838200" y="717826"/>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Play"/>
              <a:buNone/>
            </a:pPr>
            <a:r>
              <a:rPr lang="en-US"/>
              <a:t>Learning Objectives</a:t>
            </a:r>
            <a:endParaRPr/>
          </a:p>
        </p:txBody>
      </p:sp>
      <p:sp>
        <p:nvSpPr>
          <p:cNvPr id="109" name="Google Shape;109;p2"/>
          <p:cNvSpPr txBox="1">
            <a:spLocks noGrp="1"/>
          </p:cNvSpPr>
          <p:nvPr>
            <p:ph type="body" idx="1"/>
          </p:nvPr>
        </p:nvSpPr>
        <p:spPr>
          <a:xfrm>
            <a:off x="838200" y="1896213"/>
            <a:ext cx="105156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rgbClr val="000000"/>
              </a:buClr>
              <a:buSzPts val="2800"/>
              <a:buChar char="•"/>
            </a:pPr>
            <a:r>
              <a:rPr lang="en-US" b="0" i="0" dirty="0">
                <a:solidFill>
                  <a:srgbClr val="000000"/>
                </a:solidFill>
              </a:rPr>
              <a:t>Identify life-threatening bleeding</a:t>
            </a:r>
            <a:endParaRPr dirty="0"/>
          </a:p>
          <a:p>
            <a:pPr marL="228600" lvl="0" indent="-228600" algn="l" rtl="0">
              <a:lnSpc>
                <a:spcPct val="90000"/>
              </a:lnSpc>
              <a:spcBef>
                <a:spcPts val="1000"/>
              </a:spcBef>
              <a:spcAft>
                <a:spcPts val="0"/>
              </a:spcAft>
              <a:buClr>
                <a:srgbClr val="000000"/>
              </a:buClr>
              <a:buSzPts val="2800"/>
              <a:buChar char="•"/>
            </a:pPr>
            <a:r>
              <a:rPr lang="en-US" b="0" i="0" dirty="0">
                <a:solidFill>
                  <a:srgbClr val="000000"/>
                </a:solidFill>
              </a:rPr>
              <a:t>Describe the areas of clinically significant blood loss (CARTS)</a:t>
            </a:r>
            <a:endParaRPr dirty="0"/>
          </a:p>
          <a:p>
            <a:pPr marL="228600" lvl="0" indent="-228600" algn="l" rtl="0">
              <a:lnSpc>
                <a:spcPct val="90000"/>
              </a:lnSpc>
              <a:spcBef>
                <a:spcPts val="1000"/>
              </a:spcBef>
              <a:spcAft>
                <a:spcPts val="0"/>
              </a:spcAft>
              <a:buClr>
                <a:schemeClr val="dk1"/>
              </a:buClr>
              <a:buSzPts val="2800"/>
              <a:buChar char="•"/>
            </a:pPr>
            <a:r>
              <a:rPr lang="en-US" b="0" dirty="0"/>
              <a:t>Demonstrate use of:</a:t>
            </a:r>
          </a:p>
          <a:p>
            <a:pPr lvl="1">
              <a:spcBef>
                <a:spcPts val="1000"/>
              </a:spcBef>
              <a:buClr>
                <a:schemeClr val="dk1"/>
              </a:buClr>
              <a:buSzPts val="2800"/>
            </a:pPr>
            <a:r>
              <a:rPr lang="en-US" dirty="0"/>
              <a:t>D</a:t>
            </a:r>
            <a:r>
              <a:rPr lang="en-US" b="0" dirty="0"/>
              <a:t>irect pressure</a:t>
            </a:r>
          </a:p>
          <a:p>
            <a:pPr lvl="1">
              <a:spcBef>
                <a:spcPts val="1000"/>
              </a:spcBef>
              <a:buClr>
                <a:schemeClr val="dk1"/>
              </a:buClr>
              <a:buSzPts val="2800"/>
            </a:pPr>
            <a:r>
              <a:rPr lang="en-US" dirty="0"/>
              <a:t>P</a:t>
            </a:r>
            <a:r>
              <a:rPr lang="en-US" b="0" dirty="0"/>
              <a:t>ressure points/proximal control</a:t>
            </a:r>
          </a:p>
          <a:p>
            <a:pPr lvl="1">
              <a:spcBef>
                <a:spcPts val="1000"/>
              </a:spcBef>
              <a:buClr>
                <a:schemeClr val="dk1"/>
              </a:buClr>
              <a:buSzPts val="2800"/>
            </a:pPr>
            <a:r>
              <a:rPr lang="en-US" dirty="0"/>
              <a:t>W</a:t>
            </a:r>
            <a:r>
              <a:rPr lang="en-US" b="0" dirty="0"/>
              <a:t>ound packing/pressure dressings</a:t>
            </a:r>
          </a:p>
          <a:p>
            <a:pPr lvl="1">
              <a:spcBef>
                <a:spcPts val="1000"/>
              </a:spcBef>
              <a:buClr>
                <a:schemeClr val="dk1"/>
              </a:buClr>
              <a:buSzPts val="2800"/>
            </a:pPr>
            <a:r>
              <a:rPr lang="en-US" dirty="0"/>
              <a:t>T</a:t>
            </a:r>
            <a:r>
              <a:rPr lang="en-US" b="0" dirty="0"/>
              <a:t>ourniquets</a:t>
            </a:r>
            <a:endParaRPr dirty="0"/>
          </a:p>
          <a:p>
            <a:pPr marL="228600" lvl="0" indent="-228600" algn="l" rtl="0">
              <a:lnSpc>
                <a:spcPct val="90000"/>
              </a:lnSpc>
              <a:spcBef>
                <a:spcPts val="1000"/>
              </a:spcBef>
              <a:spcAft>
                <a:spcPts val="0"/>
              </a:spcAft>
              <a:buClr>
                <a:schemeClr val="dk1"/>
              </a:buClr>
              <a:buSzPts val="2800"/>
              <a:buChar char="•"/>
            </a:pPr>
            <a:r>
              <a:rPr lang="en-US" b="0" dirty="0"/>
              <a:t>Discuss use of junctional TQ</a:t>
            </a:r>
            <a:endParaRPr dirty="0"/>
          </a:p>
          <a:p>
            <a:pPr marL="228600" lvl="0" indent="-228600" algn="l" rtl="0">
              <a:lnSpc>
                <a:spcPct val="90000"/>
              </a:lnSpc>
              <a:spcBef>
                <a:spcPts val="1000"/>
              </a:spcBef>
              <a:spcAft>
                <a:spcPts val="0"/>
              </a:spcAft>
              <a:buClr>
                <a:schemeClr val="dk1"/>
              </a:buClr>
              <a:buSzPts val="2800"/>
              <a:buChar char="•"/>
            </a:pPr>
            <a:r>
              <a:rPr lang="en-US" dirty="0"/>
              <a:t>Describe Tourniquet conversion</a:t>
            </a:r>
            <a:endParaRPr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p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Play"/>
              <a:buNone/>
            </a:pPr>
            <a:r>
              <a:rPr lang="en-US"/>
              <a:t>Primary Survey</a:t>
            </a:r>
            <a:endParaRPr/>
          </a:p>
        </p:txBody>
      </p:sp>
      <p:sp>
        <p:nvSpPr>
          <p:cNvPr id="115" name="Google Shape;115;p3"/>
          <p:cNvSpPr txBox="1">
            <a:spLocks noGrp="1"/>
          </p:cNvSpPr>
          <p:nvPr>
            <p:ph type="body" idx="1"/>
          </p:nvPr>
        </p:nvSpPr>
        <p:spPr>
          <a:xfrm>
            <a:off x="839788" y="2076994"/>
            <a:ext cx="9505995" cy="4112669"/>
          </a:xfrm>
          <a:prstGeom prst="rect">
            <a:avLst/>
          </a:prstGeom>
          <a:noFill/>
          <a:ln>
            <a:noFill/>
          </a:ln>
        </p:spPr>
        <p:txBody>
          <a:bodyPr spcFirstLastPara="1" wrap="square" lIns="91425" tIns="45700" rIns="91425" bIns="45700" anchor="t" anchorCtr="0">
            <a:normAutofit fontScale="85000" lnSpcReduction="20000"/>
          </a:bodyPr>
          <a:lstStyle/>
          <a:p>
            <a:pPr marL="228600" lvl="0" indent="-228600" algn="l" rtl="0">
              <a:lnSpc>
                <a:spcPct val="90000"/>
              </a:lnSpc>
              <a:spcBef>
                <a:spcPts val="0"/>
              </a:spcBef>
              <a:spcAft>
                <a:spcPts val="0"/>
              </a:spcAft>
              <a:buClr>
                <a:schemeClr val="dk1"/>
              </a:buClr>
              <a:buSzPct val="100000"/>
              <a:buChar char="•"/>
            </a:pPr>
            <a:r>
              <a:rPr lang="en-US" sz="4000" dirty="0"/>
              <a:t>What mnemonic do you use?</a:t>
            </a:r>
            <a:endParaRPr dirty="0"/>
          </a:p>
          <a:p>
            <a:pPr marL="685800" lvl="1" indent="-228600" algn="l" rtl="0">
              <a:lnSpc>
                <a:spcPct val="90000"/>
              </a:lnSpc>
              <a:spcBef>
                <a:spcPts val="500"/>
              </a:spcBef>
              <a:spcAft>
                <a:spcPts val="0"/>
              </a:spcAft>
              <a:buClr>
                <a:schemeClr val="dk1"/>
              </a:buClr>
              <a:buSzPct val="100000"/>
              <a:buChar char="•"/>
            </a:pPr>
            <a:r>
              <a:rPr lang="en-US" sz="3600" dirty="0"/>
              <a:t>MARCH</a:t>
            </a:r>
            <a:endParaRPr dirty="0"/>
          </a:p>
          <a:p>
            <a:pPr marL="1143000" lvl="2" indent="-228600" algn="l" rtl="0">
              <a:lnSpc>
                <a:spcPct val="90000"/>
              </a:lnSpc>
              <a:spcBef>
                <a:spcPts val="500"/>
              </a:spcBef>
              <a:spcAft>
                <a:spcPts val="0"/>
              </a:spcAft>
              <a:buClr>
                <a:schemeClr val="dk1"/>
              </a:buClr>
              <a:buSzPct val="100000"/>
              <a:buChar char="•"/>
            </a:pPr>
            <a:r>
              <a:rPr lang="en-US" sz="3200" dirty="0"/>
              <a:t>M = Massive Bleeding</a:t>
            </a:r>
            <a:endParaRPr dirty="0"/>
          </a:p>
          <a:p>
            <a:pPr marL="685800" lvl="1" indent="-228600" algn="l" rtl="0">
              <a:lnSpc>
                <a:spcPct val="90000"/>
              </a:lnSpc>
              <a:spcBef>
                <a:spcPts val="500"/>
              </a:spcBef>
              <a:spcAft>
                <a:spcPts val="0"/>
              </a:spcAft>
              <a:buClr>
                <a:schemeClr val="dk1"/>
              </a:buClr>
              <a:buSzPct val="100000"/>
              <a:buChar char="•"/>
            </a:pPr>
            <a:r>
              <a:rPr lang="en-US" sz="3600" dirty="0"/>
              <a:t>CABCDE</a:t>
            </a:r>
            <a:endParaRPr dirty="0"/>
          </a:p>
          <a:p>
            <a:pPr marL="1143000" lvl="2" indent="-228600" algn="l" rtl="0">
              <a:lnSpc>
                <a:spcPct val="90000"/>
              </a:lnSpc>
              <a:spcBef>
                <a:spcPts val="500"/>
              </a:spcBef>
              <a:spcAft>
                <a:spcPts val="0"/>
              </a:spcAft>
              <a:buClr>
                <a:schemeClr val="dk1"/>
              </a:buClr>
              <a:buSzPct val="100000"/>
              <a:buChar char="•"/>
            </a:pPr>
            <a:r>
              <a:rPr lang="en-US" sz="3200" dirty="0"/>
              <a:t>C = Catastrophic Hemorrhage</a:t>
            </a:r>
            <a:endParaRPr dirty="0"/>
          </a:p>
          <a:p>
            <a:pPr marL="685800" lvl="1" indent="-228600" algn="l" rtl="0">
              <a:lnSpc>
                <a:spcPct val="90000"/>
              </a:lnSpc>
              <a:spcBef>
                <a:spcPts val="500"/>
              </a:spcBef>
              <a:spcAft>
                <a:spcPts val="0"/>
              </a:spcAft>
              <a:buClr>
                <a:schemeClr val="dk1"/>
              </a:buClr>
              <a:buSzPct val="100000"/>
              <a:buChar char="•"/>
            </a:pPr>
            <a:r>
              <a:rPr lang="en-US" sz="3600" dirty="0"/>
              <a:t>X-ABCDE</a:t>
            </a:r>
            <a:endParaRPr dirty="0"/>
          </a:p>
          <a:p>
            <a:pPr marL="1143000" lvl="2" indent="-228600" algn="l" rtl="0">
              <a:lnSpc>
                <a:spcPct val="90000"/>
              </a:lnSpc>
              <a:spcBef>
                <a:spcPts val="500"/>
              </a:spcBef>
              <a:spcAft>
                <a:spcPts val="0"/>
              </a:spcAft>
              <a:buClr>
                <a:schemeClr val="dk1"/>
              </a:buClr>
              <a:buSzPct val="100000"/>
              <a:buChar char="•"/>
            </a:pPr>
            <a:r>
              <a:rPr lang="en-US" sz="3200" dirty="0"/>
              <a:t>X = </a:t>
            </a:r>
            <a:r>
              <a:rPr lang="en-US" sz="3200" dirty="0" err="1"/>
              <a:t>eXanguination</a:t>
            </a:r>
            <a:endParaRPr sz="3200" dirty="0"/>
          </a:p>
          <a:p>
            <a:pPr marL="685800" lvl="1" indent="-34290" algn="l" rtl="0">
              <a:lnSpc>
                <a:spcPct val="90000"/>
              </a:lnSpc>
              <a:spcBef>
                <a:spcPts val="500"/>
              </a:spcBef>
              <a:spcAft>
                <a:spcPts val="0"/>
              </a:spcAft>
              <a:buClr>
                <a:schemeClr val="dk1"/>
              </a:buClr>
              <a:buSzPct val="100000"/>
              <a:buNone/>
            </a:pPr>
            <a:endParaRPr sz="3600" dirty="0"/>
          </a:p>
          <a:p>
            <a:pPr marL="685800" lvl="1" indent="-228600" algn="l" rtl="0">
              <a:lnSpc>
                <a:spcPct val="90000"/>
              </a:lnSpc>
              <a:spcBef>
                <a:spcPts val="500"/>
              </a:spcBef>
              <a:spcAft>
                <a:spcPts val="0"/>
              </a:spcAft>
              <a:buClr>
                <a:schemeClr val="dk1"/>
              </a:buClr>
              <a:buSzPct val="100000"/>
              <a:buChar char="•"/>
            </a:pPr>
            <a:r>
              <a:rPr lang="en-US" sz="3600" dirty="0"/>
              <a:t>Add </a:t>
            </a:r>
            <a:r>
              <a:rPr lang="en-US" sz="3600" i="1" dirty="0">
                <a:solidFill>
                  <a:srgbClr val="FF0000"/>
                </a:solidFill>
              </a:rPr>
              <a:t>“…and CALL for Blood!” </a:t>
            </a:r>
            <a:r>
              <a:rPr lang="en-US" sz="3600" dirty="0"/>
              <a:t>(right away)</a:t>
            </a:r>
            <a:endParaRPr dirty="0"/>
          </a:p>
          <a:p>
            <a:pPr marL="1143000" lvl="2" indent="-228600" algn="l" rtl="0">
              <a:lnSpc>
                <a:spcPct val="90000"/>
              </a:lnSpc>
              <a:spcBef>
                <a:spcPts val="500"/>
              </a:spcBef>
              <a:spcAft>
                <a:spcPts val="0"/>
              </a:spcAft>
              <a:buClr>
                <a:schemeClr val="dk1"/>
              </a:buClr>
              <a:buSzPct val="100000"/>
              <a:buChar char="•"/>
            </a:pPr>
            <a:r>
              <a:rPr lang="en-US" sz="3200" dirty="0"/>
              <a:t>Activate the resuscitation chain </a:t>
            </a:r>
            <a:r>
              <a:rPr lang="en-US" sz="3200" u="sng" dirty="0"/>
              <a:t>early</a:t>
            </a:r>
            <a:endParaRPr dirty="0"/>
          </a:p>
        </p:txBody>
      </p:sp>
      <p:pic>
        <p:nvPicPr>
          <p:cNvPr id="116" name="Google Shape;116;p3"/>
          <p:cNvPicPr preferRelativeResize="0"/>
          <p:nvPr/>
        </p:nvPicPr>
        <p:blipFill rotWithShape="1">
          <a:blip r:embed="rId3">
            <a:alphaModFix/>
          </a:blip>
          <a:srcRect t="28708" r="48280"/>
          <a:stretch/>
        </p:blipFill>
        <p:spPr>
          <a:xfrm>
            <a:off x="7317575" y="488025"/>
            <a:ext cx="4729200" cy="366685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Google Shape;127;p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Play"/>
              <a:buNone/>
            </a:pPr>
            <a:r>
              <a:rPr lang="en-US"/>
              <a:t>Tourniquets – and who needs them?</a:t>
            </a:r>
            <a:endParaRPr/>
          </a:p>
        </p:txBody>
      </p:sp>
      <p:sp>
        <p:nvSpPr>
          <p:cNvPr id="128" name="Google Shape;128;p5"/>
          <p:cNvSpPr txBox="1">
            <a:spLocks noGrp="1"/>
          </p:cNvSpPr>
          <p:nvPr>
            <p:ph type="body" idx="1"/>
          </p:nvPr>
        </p:nvSpPr>
        <p:spPr>
          <a:xfrm>
            <a:off x="839788" y="2076994"/>
            <a:ext cx="9505995" cy="4112669"/>
          </a:xfrm>
          <a:prstGeom prst="rect">
            <a:avLst/>
          </a:prstGeom>
          <a:noFill/>
          <a:ln>
            <a:noFill/>
          </a:ln>
        </p:spPr>
        <p:txBody>
          <a:bodyPr spcFirstLastPara="1" wrap="square" lIns="91425" tIns="45700" rIns="91425" bIns="45700" anchor="t" anchorCtr="0">
            <a:normAutofit lnSpcReduction="10000"/>
          </a:bodyPr>
          <a:lstStyle/>
          <a:p>
            <a:pPr marL="228600" lvl="0" indent="-228600" algn="l" rtl="0">
              <a:lnSpc>
                <a:spcPct val="90000"/>
              </a:lnSpc>
              <a:spcBef>
                <a:spcPts val="0"/>
              </a:spcBef>
              <a:spcAft>
                <a:spcPts val="0"/>
              </a:spcAft>
              <a:buClr>
                <a:schemeClr val="dk1"/>
              </a:buClr>
              <a:buSzPts val="2800"/>
              <a:buChar char="•"/>
            </a:pPr>
            <a:r>
              <a:rPr lang="en-US"/>
              <a:t>Gained popular use with the military and Tactical Combat Casualty Care (and Tactical Emergency Casualty Care)</a:t>
            </a:r>
            <a:endParaRPr/>
          </a:p>
          <a:p>
            <a:pPr marL="228600" lvl="0" indent="-228600" algn="l" rtl="0">
              <a:lnSpc>
                <a:spcPct val="90000"/>
              </a:lnSpc>
              <a:spcBef>
                <a:spcPts val="1000"/>
              </a:spcBef>
              <a:spcAft>
                <a:spcPts val="0"/>
              </a:spcAft>
              <a:buClr>
                <a:schemeClr val="dk1"/>
              </a:buClr>
              <a:buSzPts val="2800"/>
              <a:buChar char="•"/>
            </a:pPr>
            <a:r>
              <a:rPr lang="en-US"/>
              <a:t>Proved to save lives in life-threatening extremity hemorrhage</a:t>
            </a:r>
            <a:endParaRPr/>
          </a:p>
          <a:p>
            <a:pPr marL="228600" lvl="0" indent="-228600" algn="l" rtl="0">
              <a:lnSpc>
                <a:spcPct val="90000"/>
              </a:lnSpc>
              <a:spcBef>
                <a:spcPts val="1000"/>
              </a:spcBef>
              <a:spcAft>
                <a:spcPts val="0"/>
              </a:spcAft>
              <a:buClr>
                <a:schemeClr val="dk1"/>
              </a:buClr>
              <a:buSzPts val="2800"/>
              <a:buChar char="•"/>
            </a:pPr>
            <a:r>
              <a:rPr lang="en-US"/>
              <a:t>Adopted by EMS, law enforcement and lay persons</a:t>
            </a:r>
            <a:endParaRPr/>
          </a:p>
          <a:p>
            <a:pPr marL="228600" lvl="0" indent="-50800" algn="l" rtl="0">
              <a:lnSpc>
                <a:spcPct val="90000"/>
              </a:lnSpc>
              <a:spcBef>
                <a:spcPts val="1000"/>
              </a:spcBef>
              <a:spcAft>
                <a:spcPts val="0"/>
              </a:spcAft>
              <a:buClr>
                <a:schemeClr val="dk1"/>
              </a:buClr>
              <a:buSzPts val="2800"/>
              <a:buNone/>
            </a:pPr>
            <a:endParaRPr/>
          </a:p>
          <a:p>
            <a:pPr marL="228600" lvl="0" indent="-228600" algn="l" rtl="0">
              <a:lnSpc>
                <a:spcPct val="90000"/>
              </a:lnSpc>
              <a:spcBef>
                <a:spcPts val="1000"/>
              </a:spcBef>
              <a:spcAft>
                <a:spcPts val="0"/>
              </a:spcAft>
              <a:buClr>
                <a:schemeClr val="dk1"/>
              </a:buClr>
              <a:buSzPts val="2800"/>
              <a:buChar char="•"/>
            </a:pPr>
            <a:r>
              <a:rPr lang="en-US"/>
              <a:t>Wide acceptance has led to overuse in some situations</a:t>
            </a:r>
            <a:endParaRPr/>
          </a:p>
          <a:p>
            <a:pPr marL="685800" lvl="1" indent="-228600" algn="l" rtl="0">
              <a:lnSpc>
                <a:spcPct val="90000"/>
              </a:lnSpc>
              <a:spcBef>
                <a:spcPts val="500"/>
              </a:spcBef>
              <a:spcAft>
                <a:spcPts val="0"/>
              </a:spcAft>
              <a:buClr>
                <a:schemeClr val="dk1"/>
              </a:buClr>
              <a:buSzPts val="2400"/>
              <a:buChar char="•"/>
            </a:pPr>
            <a:r>
              <a:rPr lang="en-US"/>
              <a:t>Up to 60-75% of tourniquets are </a:t>
            </a:r>
            <a:r>
              <a:rPr lang="en-US" u="sng"/>
              <a:t>not indicated</a:t>
            </a:r>
            <a:endParaRPr/>
          </a:p>
          <a:p>
            <a:pPr marL="228600" lvl="0" indent="-228600" algn="l" rtl="0">
              <a:lnSpc>
                <a:spcPct val="90000"/>
              </a:lnSpc>
              <a:spcBef>
                <a:spcPts val="1000"/>
              </a:spcBef>
              <a:spcAft>
                <a:spcPts val="0"/>
              </a:spcAft>
              <a:buClr>
                <a:schemeClr val="dk1"/>
              </a:buClr>
              <a:buSzPts val="2800"/>
              <a:buChar char="•"/>
            </a:pPr>
            <a:r>
              <a:rPr lang="en-US" i="1"/>
              <a:t>So, who needs them?</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Google Shape;133;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Play"/>
              <a:buNone/>
            </a:pPr>
            <a:endParaRPr dirty="0"/>
          </a:p>
        </p:txBody>
      </p:sp>
      <p:pic>
        <p:nvPicPr>
          <p:cNvPr id="134" name="Google Shape;134;p6" descr="A bloody arm with a cut&#10;&#10;AI-generated content may be incorrect."/>
          <p:cNvPicPr preferRelativeResize="0">
            <a:picLocks noGrp="1"/>
          </p:cNvPicPr>
          <p:nvPr>
            <p:ph type="body" idx="1"/>
          </p:nvPr>
        </p:nvPicPr>
        <p:blipFill rotWithShape="1">
          <a:blip r:embed="rId3">
            <a:alphaModFix/>
          </a:blip>
          <a:srcRect/>
          <a:stretch/>
        </p:blipFill>
        <p:spPr>
          <a:xfrm>
            <a:off x="583734" y="441325"/>
            <a:ext cx="6019800" cy="4064000"/>
          </a:xfrm>
          <a:prstGeom prst="rect">
            <a:avLst/>
          </a:prstGeom>
          <a:noFill/>
          <a:ln>
            <a:noFill/>
          </a:ln>
        </p:spPr>
      </p:pic>
      <p:pic>
        <p:nvPicPr>
          <p:cNvPr id="135" name="Google Shape;135;p6" descr="A bloody arm with blood on it&#10;&#10;AI-generated content may be incorrect."/>
          <p:cNvPicPr preferRelativeResize="0"/>
          <p:nvPr/>
        </p:nvPicPr>
        <p:blipFill rotWithShape="1">
          <a:blip r:embed="rId4">
            <a:alphaModFix/>
          </a:blip>
          <a:srcRect/>
          <a:stretch/>
        </p:blipFill>
        <p:spPr>
          <a:xfrm>
            <a:off x="7531566" y="441325"/>
            <a:ext cx="4229100" cy="3987800"/>
          </a:xfrm>
          <a:prstGeom prst="rect">
            <a:avLst/>
          </a:prstGeom>
          <a:noFill/>
          <a:ln>
            <a:noFill/>
          </a:ln>
        </p:spPr>
      </p:pic>
      <p:pic>
        <p:nvPicPr>
          <p:cNvPr id="136" name="Google Shape;136;p6" descr="A person lying on the ground with blood on their arm&#10;&#10;AI-generated content may be incorrect."/>
          <p:cNvPicPr preferRelativeResize="0"/>
          <p:nvPr/>
        </p:nvPicPr>
        <p:blipFill rotWithShape="1">
          <a:blip r:embed="rId5">
            <a:alphaModFix/>
          </a:blip>
          <a:srcRect/>
          <a:stretch/>
        </p:blipFill>
        <p:spPr>
          <a:xfrm>
            <a:off x="3593634" y="3213100"/>
            <a:ext cx="5715000" cy="36449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p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Play"/>
              <a:buNone/>
            </a:pPr>
            <a:endParaRPr/>
          </a:p>
        </p:txBody>
      </p:sp>
      <p:pic>
        <p:nvPicPr>
          <p:cNvPr id="142" name="Google Shape;142;p7" descr="A wound on a person's arm&#10;&#10;AI-generated content may be incorrect."/>
          <p:cNvPicPr preferRelativeResize="0">
            <a:picLocks noGrp="1"/>
          </p:cNvPicPr>
          <p:nvPr>
            <p:ph type="body" idx="1"/>
          </p:nvPr>
        </p:nvPicPr>
        <p:blipFill rotWithShape="1">
          <a:blip r:embed="rId3">
            <a:alphaModFix/>
          </a:blip>
          <a:srcRect/>
          <a:stretch/>
        </p:blipFill>
        <p:spPr>
          <a:xfrm>
            <a:off x="398090" y="365125"/>
            <a:ext cx="6946900" cy="3022600"/>
          </a:xfrm>
          <a:prstGeom prst="rect">
            <a:avLst/>
          </a:prstGeom>
          <a:noFill/>
          <a:ln>
            <a:noFill/>
          </a:ln>
        </p:spPr>
      </p:pic>
      <p:pic>
        <p:nvPicPr>
          <p:cNvPr id="143" name="Google Shape;143;p7" descr="A wound on a person's leg&#10;&#10;AI-generated content may be incorrect."/>
          <p:cNvPicPr preferRelativeResize="0"/>
          <p:nvPr/>
        </p:nvPicPr>
        <p:blipFill rotWithShape="1">
          <a:blip r:embed="rId4">
            <a:alphaModFix/>
          </a:blip>
          <a:srcRect/>
          <a:stretch/>
        </p:blipFill>
        <p:spPr>
          <a:xfrm>
            <a:off x="5542056" y="3495675"/>
            <a:ext cx="4711700" cy="29972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p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Play"/>
              <a:buNone/>
            </a:pPr>
            <a:endParaRPr/>
          </a:p>
        </p:txBody>
      </p:sp>
      <p:pic>
        <p:nvPicPr>
          <p:cNvPr id="149" name="Google Shape;149;p8" descr="A leg with a bandage on it&#10;&#10;AI-generated content may be incorrect."/>
          <p:cNvPicPr preferRelativeResize="0">
            <a:picLocks noGrp="1"/>
          </p:cNvPicPr>
          <p:nvPr>
            <p:ph type="body" idx="1"/>
          </p:nvPr>
        </p:nvPicPr>
        <p:blipFill rotWithShape="1">
          <a:blip r:embed="rId3">
            <a:alphaModFix/>
          </a:blip>
          <a:srcRect/>
          <a:stretch/>
        </p:blipFill>
        <p:spPr>
          <a:xfrm>
            <a:off x="4122551" y="3429000"/>
            <a:ext cx="7620000" cy="3251200"/>
          </a:xfrm>
          <a:prstGeom prst="rect">
            <a:avLst/>
          </a:prstGeom>
          <a:noFill/>
          <a:ln>
            <a:noFill/>
          </a:ln>
        </p:spPr>
      </p:pic>
      <p:pic>
        <p:nvPicPr>
          <p:cNvPr id="150" name="Google Shape;150;p8" descr="A person's leg with two scars&#10;&#10;AI-generated content may be incorrect."/>
          <p:cNvPicPr preferRelativeResize="0"/>
          <p:nvPr/>
        </p:nvPicPr>
        <p:blipFill rotWithShape="1">
          <a:blip r:embed="rId4">
            <a:alphaModFix/>
          </a:blip>
          <a:srcRect/>
          <a:stretch/>
        </p:blipFill>
        <p:spPr>
          <a:xfrm>
            <a:off x="449449" y="177800"/>
            <a:ext cx="5295900" cy="36322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p1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Play"/>
              <a:buNone/>
            </a:pPr>
            <a:r>
              <a:rPr lang="en-US"/>
              <a:t>Where else can we bleed?</a:t>
            </a:r>
            <a:endParaRPr/>
          </a:p>
        </p:txBody>
      </p:sp>
      <p:sp>
        <p:nvSpPr>
          <p:cNvPr id="164" name="Google Shape;164;p10"/>
          <p:cNvSpPr txBox="1">
            <a:spLocks noGrp="1"/>
          </p:cNvSpPr>
          <p:nvPr>
            <p:ph type="body" idx="1"/>
          </p:nvPr>
        </p:nvSpPr>
        <p:spPr>
          <a:xfrm>
            <a:off x="839788" y="1690688"/>
            <a:ext cx="9505995" cy="4498975"/>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3200"/>
              <a:buChar char="•"/>
            </a:pPr>
            <a:r>
              <a:rPr lang="en-US" sz="3200" dirty="0"/>
              <a:t>Use the mnemonic “CARTS”</a:t>
            </a:r>
            <a:endParaRPr dirty="0"/>
          </a:p>
          <a:p>
            <a:pPr marL="685800" lvl="1" indent="-228600" algn="l" rtl="0">
              <a:lnSpc>
                <a:spcPct val="90000"/>
              </a:lnSpc>
              <a:spcBef>
                <a:spcPts val="500"/>
              </a:spcBef>
              <a:spcAft>
                <a:spcPts val="0"/>
              </a:spcAft>
              <a:buClr>
                <a:schemeClr val="dk1"/>
              </a:buClr>
              <a:buSzPts val="2800"/>
              <a:buChar char="•"/>
            </a:pPr>
            <a:r>
              <a:rPr lang="en-US" sz="2800" dirty="0"/>
              <a:t>C</a:t>
            </a:r>
            <a:endParaRPr dirty="0"/>
          </a:p>
          <a:p>
            <a:pPr marL="685800" lvl="1" indent="-228600" algn="l" rtl="0">
              <a:lnSpc>
                <a:spcPct val="90000"/>
              </a:lnSpc>
              <a:spcBef>
                <a:spcPts val="500"/>
              </a:spcBef>
              <a:spcAft>
                <a:spcPts val="0"/>
              </a:spcAft>
              <a:buClr>
                <a:schemeClr val="dk1"/>
              </a:buClr>
              <a:buSzPts val="2800"/>
              <a:buChar char="•"/>
            </a:pPr>
            <a:r>
              <a:rPr lang="en-US" sz="2800" dirty="0"/>
              <a:t>A</a:t>
            </a:r>
            <a:endParaRPr dirty="0"/>
          </a:p>
          <a:p>
            <a:pPr marL="685800" lvl="1" indent="-228600" algn="l" rtl="0">
              <a:lnSpc>
                <a:spcPct val="90000"/>
              </a:lnSpc>
              <a:spcBef>
                <a:spcPts val="500"/>
              </a:spcBef>
              <a:spcAft>
                <a:spcPts val="0"/>
              </a:spcAft>
              <a:buClr>
                <a:schemeClr val="dk1"/>
              </a:buClr>
              <a:buSzPts val="2800"/>
              <a:buChar char="•"/>
            </a:pPr>
            <a:r>
              <a:rPr lang="en-US" sz="2800" dirty="0"/>
              <a:t>R</a:t>
            </a:r>
            <a:endParaRPr dirty="0"/>
          </a:p>
          <a:p>
            <a:pPr marL="685800" lvl="1" indent="-228600" algn="l" rtl="0">
              <a:lnSpc>
                <a:spcPct val="90000"/>
              </a:lnSpc>
              <a:spcBef>
                <a:spcPts val="500"/>
              </a:spcBef>
              <a:spcAft>
                <a:spcPts val="0"/>
              </a:spcAft>
              <a:buClr>
                <a:schemeClr val="dk1"/>
              </a:buClr>
              <a:buSzPts val="2800"/>
              <a:buChar char="•"/>
            </a:pPr>
            <a:r>
              <a:rPr lang="en-US" sz="2800" dirty="0"/>
              <a:t>T</a:t>
            </a:r>
            <a:endParaRPr dirty="0"/>
          </a:p>
          <a:p>
            <a:pPr marL="685800" lvl="1" indent="-228600" algn="l" rtl="0">
              <a:lnSpc>
                <a:spcPct val="90000"/>
              </a:lnSpc>
              <a:spcBef>
                <a:spcPts val="500"/>
              </a:spcBef>
              <a:spcAft>
                <a:spcPts val="0"/>
              </a:spcAft>
              <a:buClr>
                <a:schemeClr val="dk1"/>
              </a:buClr>
              <a:buSzPts val="2800"/>
              <a:buChar char="•"/>
            </a:pPr>
            <a:r>
              <a:rPr lang="en-US" sz="2800" dirty="0"/>
              <a:t>S</a:t>
            </a:r>
            <a:endParaRPr dirty="0"/>
          </a:p>
          <a:p>
            <a:pPr marL="685800" lvl="1" indent="-50800" algn="l" rtl="0">
              <a:lnSpc>
                <a:spcPct val="90000"/>
              </a:lnSpc>
              <a:spcBef>
                <a:spcPts val="500"/>
              </a:spcBef>
              <a:spcAft>
                <a:spcPts val="0"/>
              </a:spcAft>
              <a:buClr>
                <a:schemeClr val="dk1"/>
              </a:buClr>
              <a:buSzPts val="2800"/>
              <a:buNone/>
            </a:pPr>
            <a:endParaRPr sz="2800" dirty="0"/>
          </a:p>
          <a:p>
            <a:pPr marL="228600" lvl="0" indent="-228600" algn="l" rtl="0">
              <a:lnSpc>
                <a:spcPct val="90000"/>
              </a:lnSpc>
              <a:spcBef>
                <a:spcPts val="1000"/>
              </a:spcBef>
              <a:spcAft>
                <a:spcPts val="0"/>
              </a:spcAft>
              <a:buClr>
                <a:schemeClr val="dk1"/>
              </a:buClr>
              <a:buSzPts val="3200"/>
              <a:buChar char="•"/>
            </a:pPr>
            <a:r>
              <a:rPr lang="en-US" sz="3200" dirty="0"/>
              <a:t>Which of these can we see?</a:t>
            </a:r>
            <a:endParaRPr dirty="0"/>
          </a:p>
          <a:p>
            <a:pPr marL="228600" lvl="0" indent="-228600" algn="l" rtl="0">
              <a:lnSpc>
                <a:spcPct val="90000"/>
              </a:lnSpc>
              <a:spcBef>
                <a:spcPts val="1000"/>
              </a:spcBef>
              <a:spcAft>
                <a:spcPts val="0"/>
              </a:spcAft>
              <a:buClr>
                <a:schemeClr val="dk1"/>
              </a:buClr>
              <a:buSzPts val="3200"/>
              <a:buChar char="•"/>
            </a:pPr>
            <a:r>
              <a:rPr lang="en-US" sz="3200" dirty="0"/>
              <a:t>Which of these can we image? (what imaging?)</a:t>
            </a:r>
            <a:endParaRPr dirty="0"/>
          </a:p>
        </p:txBody>
      </p:sp>
      <p:pic>
        <p:nvPicPr>
          <p:cNvPr id="165" name="Google Shape;165;p10"/>
          <p:cNvPicPr preferRelativeResize="0"/>
          <p:nvPr/>
        </p:nvPicPr>
        <p:blipFill rotWithShape="1">
          <a:blip r:embed="rId3">
            <a:alphaModFix/>
          </a:blip>
          <a:srcRect/>
          <a:stretch/>
        </p:blipFill>
        <p:spPr>
          <a:xfrm>
            <a:off x="6845300" y="1691322"/>
            <a:ext cx="4350742" cy="347599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B7DD266-9777-FA1C-C46D-C0AF989464BF}"/>
              </a:ext>
            </a:extLst>
          </p:cNvPr>
          <p:cNvSpPr>
            <a:spLocks noGrp="1"/>
          </p:cNvSpPr>
          <p:nvPr>
            <p:ph idx="1"/>
          </p:nvPr>
        </p:nvSpPr>
        <p:spPr>
          <a:xfrm>
            <a:off x="1676400" y="2753573"/>
            <a:ext cx="10515600" cy="4351338"/>
          </a:xfrm>
        </p:spPr>
        <p:txBody>
          <a:bodyPr>
            <a:normAutofit/>
          </a:bodyPr>
          <a:lstStyle/>
          <a:p>
            <a:r>
              <a:rPr lang="en-US" sz="6600" dirty="0"/>
              <a:t>Tell us about your best case…</a:t>
            </a:r>
          </a:p>
        </p:txBody>
      </p:sp>
    </p:spTree>
    <p:extLst>
      <p:ext uri="{BB962C8B-B14F-4D97-AF65-F5344CB8AC3E}">
        <p14:creationId xmlns:p14="http://schemas.microsoft.com/office/powerpoint/2010/main" val="34712612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Play"/>
              <a:buNone/>
            </a:pPr>
            <a:r>
              <a:rPr lang="en-US"/>
              <a:t>Other stabilization techniques</a:t>
            </a:r>
            <a:endParaRPr/>
          </a:p>
        </p:txBody>
      </p:sp>
      <p:sp>
        <p:nvSpPr>
          <p:cNvPr id="172" name="Google Shape;172;p11"/>
          <p:cNvSpPr txBox="1">
            <a:spLocks noGrp="1"/>
          </p:cNvSpPr>
          <p:nvPr>
            <p:ph type="body" idx="1"/>
          </p:nvPr>
        </p:nvSpPr>
        <p:spPr>
          <a:xfrm>
            <a:off x="839788" y="2076994"/>
            <a:ext cx="9505995" cy="4112669"/>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3600"/>
              <a:buChar char="•"/>
            </a:pPr>
            <a:r>
              <a:rPr lang="en-US" sz="3600"/>
              <a:t>Wound management techniques</a:t>
            </a:r>
            <a:endParaRPr/>
          </a:p>
          <a:p>
            <a:pPr marL="228600" lvl="0" indent="-228600" algn="l" rtl="0">
              <a:lnSpc>
                <a:spcPct val="90000"/>
              </a:lnSpc>
              <a:spcBef>
                <a:spcPts val="1000"/>
              </a:spcBef>
              <a:spcAft>
                <a:spcPts val="0"/>
              </a:spcAft>
              <a:buClr>
                <a:schemeClr val="dk1"/>
              </a:buClr>
              <a:buSzPts val="3600"/>
              <a:buChar char="•"/>
            </a:pPr>
            <a:r>
              <a:rPr lang="en-US" sz="3600"/>
              <a:t>Pelvic binders (unstable pelvis)</a:t>
            </a:r>
            <a:endParaRPr/>
          </a:p>
          <a:p>
            <a:pPr marL="228600" lvl="0" indent="-228600" algn="l" rtl="0">
              <a:lnSpc>
                <a:spcPct val="90000"/>
              </a:lnSpc>
              <a:spcBef>
                <a:spcPts val="1000"/>
              </a:spcBef>
              <a:spcAft>
                <a:spcPts val="0"/>
              </a:spcAft>
              <a:buClr>
                <a:schemeClr val="dk1"/>
              </a:buClr>
              <a:buSzPts val="3600"/>
              <a:buChar char="•"/>
            </a:pPr>
            <a:r>
              <a:rPr lang="en-US" sz="3600"/>
              <a:t>Aligning a femur fracture</a:t>
            </a:r>
            <a:endParaRPr/>
          </a:p>
          <a:p>
            <a:pPr marL="685800" lvl="1" indent="-25400" algn="l" rtl="0">
              <a:lnSpc>
                <a:spcPct val="90000"/>
              </a:lnSpc>
              <a:spcBef>
                <a:spcPts val="500"/>
              </a:spcBef>
              <a:spcAft>
                <a:spcPts val="0"/>
              </a:spcAft>
              <a:buClr>
                <a:schemeClr val="dk1"/>
              </a:buClr>
              <a:buSzPts val="3200"/>
              <a:buNone/>
            </a:pPr>
            <a:endParaRPr sz="3200"/>
          </a:p>
          <a:p>
            <a:pPr marL="685800" lvl="1" indent="-25400" algn="l" rtl="0">
              <a:lnSpc>
                <a:spcPct val="90000"/>
              </a:lnSpc>
              <a:spcBef>
                <a:spcPts val="500"/>
              </a:spcBef>
              <a:spcAft>
                <a:spcPts val="0"/>
              </a:spcAft>
              <a:buClr>
                <a:schemeClr val="dk1"/>
              </a:buClr>
              <a:buSzPts val="3200"/>
              <a:buNone/>
            </a:pPr>
            <a:endParaRPr sz="3200"/>
          </a:p>
          <a:p>
            <a:pPr marL="228600" lvl="0" indent="-228600" algn="l" rtl="0">
              <a:lnSpc>
                <a:spcPct val="90000"/>
              </a:lnSpc>
              <a:spcBef>
                <a:spcPts val="1000"/>
              </a:spcBef>
              <a:spcAft>
                <a:spcPts val="0"/>
              </a:spcAft>
              <a:buClr>
                <a:schemeClr val="dk1"/>
              </a:buClr>
              <a:buSzPts val="3600"/>
              <a:buChar char="•"/>
            </a:pPr>
            <a:r>
              <a:rPr lang="en-US" sz="3600"/>
              <a:t>Internal truncal hemorrhage: get them to a SURGEON ASAP!!!</a:t>
            </a:r>
            <a:endParaRPr/>
          </a:p>
          <a:p>
            <a:pPr marL="228600" lvl="0" indent="-50800" algn="l" rtl="0">
              <a:lnSpc>
                <a:spcPct val="90000"/>
              </a:lnSpc>
              <a:spcBef>
                <a:spcPts val="1000"/>
              </a:spcBef>
              <a:spcAft>
                <a:spcPts val="0"/>
              </a:spcAft>
              <a:buClr>
                <a:schemeClr val="dk1"/>
              </a:buClr>
              <a:buSzPts val="2800"/>
              <a:buNone/>
            </a:pPr>
            <a:endParaRPr/>
          </a:p>
        </p:txBody>
      </p:sp>
      <p:pic>
        <p:nvPicPr>
          <p:cNvPr id="173" name="Google Shape;173;p11" descr="A person wearing a belt&#10;&#10;AI-generated content may be incorrect."/>
          <p:cNvPicPr preferRelativeResize="0"/>
          <p:nvPr/>
        </p:nvPicPr>
        <p:blipFill rotWithShape="1">
          <a:blip r:embed="rId3">
            <a:alphaModFix/>
          </a:blip>
          <a:srcRect/>
          <a:stretch/>
        </p:blipFill>
        <p:spPr>
          <a:xfrm>
            <a:off x="7761479" y="2202695"/>
            <a:ext cx="4430521" cy="245261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p9"/>
          <p:cNvSpPr txBox="1">
            <a:spLocks noGrp="1"/>
          </p:cNvSpPr>
          <p:nvPr>
            <p:ph type="title"/>
          </p:nvPr>
        </p:nvSpPr>
        <p:spPr>
          <a:xfrm>
            <a:off x="838200" y="717826"/>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Play"/>
              <a:buNone/>
            </a:pPr>
            <a:r>
              <a:rPr lang="en-US" sz="5400" dirty="0"/>
              <a:t>Practical Exercise</a:t>
            </a:r>
            <a:endParaRPr sz="5400" dirty="0"/>
          </a:p>
        </p:txBody>
      </p:sp>
      <p:sp>
        <p:nvSpPr>
          <p:cNvPr id="157" name="Google Shape;157;p9"/>
          <p:cNvSpPr txBox="1">
            <a:spLocks noGrp="1"/>
          </p:cNvSpPr>
          <p:nvPr>
            <p:ph type="body" idx="1"/>
          </p:nvPr>
        </p:nvSpPr>
        <p:spPr>
          <a:xfrm>
            <a:off x="838200" y="2152885"/>
            <a:ext cx="10515600" cy="4351338"/>
          </a:xfrm>
          <a:prstGeom prst="rect">
            <a:avLst/>
          </a:prstGeom>
          <a:noFill/>
          <a:ln>
            <a:noFill/>
          </a:ln>
        </p:spPr>
        <p:txBody>
          <a:bodyPr spcFirstLastPara="1" wrap="square" lIns="91425" tIns="45700" rIns="91425" bIns="45700" anchor="t" anchorCtr="0">
            <a:normAutofit/>
          </a:bodyPr>
          <a:lstStyle/>
          <a:p>
            <a:pPr marL="228600" lvl="0" indent="-304800" algn="l" rtl="0">
              <a:lnSpc>
                <a:spcPct val="90000"/>
              </a:lnSpc>
              <a:spcBef>
                <a:spcPts val="0"/>
              </a:spcBef>
              <a:spcAft>
                <a:spcPts val="0"/>
              </a:spcAft>
              <a:buClr>
                <a:schemeClr val="dk1"/>
              </a:buClr>
              <a:buSzPts val="4800"/>
              <a:buChar char="•"/>
            </a:pPr>
            <a:r>
              <a:rPr lang="en-US" sz="4800" dirty="0"/>
              <a:t>How can we stop external bleeding?</a:t>
            </a:r>
            <a:endParaRPr sz="3200" dirty="0"/>
          </a:p>
          <a:p>
            <a:pPr marL="685800" lvl="1" indent="-254000" algn="l" rtl="0">
              <a:lnSpc>
                <a:spcPct val="90000"/>
              </a:lnSpc>
              <a:spcBef>
                <a:spcPts val="500"/>
              </a:spcBef>
              <a:spcAft>
                <a:spcPts val="0"/>
              </a:spcAft>
              <a:buClr>
                <a:schemeClr val="dk1"/>
              </a:buClr>
              <a:buSzPts val="4000"/>
              <a:buChar char="•"/>
            </a:pPr>
            <a:r>
              <a:rPr lang="en-US" sz="4000" dirty="0"/>
              <a:t>Direct pressure</a:t>
            </a:r>
            <a:endParaRPr dirty="0"/>
          </a:p>
          <a:p>
            <a:pPr marL="685800" lvl="1" indent="-254000" algn="l" rtl="0">
              <a:lnSpc>
                <a:spcPct val="90000"/>
              </a:lnSpc>
              <a:spcBef>
                <a:spcPts val="500"/>
              </a:spcBef>
              <a:spcAft>
                <a:spcPts val="0"/>
              </a:spcAft>
              <a:buClr>
                <a:schemeClr val="dk1"/>
              </a:buClr>
              <a:buSzPts val="4000"/>
              <a:buChar char="•"/>
            </a:pPr>
            <a:r>
              <a:rPr lang="en-US" sz="4000" dirty="0"/>
              <a:t>Pressure points</a:t>
            </a:r>
            <a:endParaRPr dirty="0"/>
          </a:p>
          <a:p>
            <a:pPr marL="685800" lvl="1" indent="-254000" algn="l" rtl="0">
              <a:lnSpc>
                <a:spcPct val="90000"/>
              </a:lnSpc>
              <a:spcBef>
                <a:spcPts val="500"/>
              </a:spcBef>
              <a:spcAft>
                <a:spcPts val="0"/>
              </a:spcAft>
              <a:buClr>
                <a:schemeClr val="dk1"/>
              </a:buClr>
              <a:buSzPts val="4000"/>
              <a:buChar char="•"/>
            </a:pPr>
            <a:r>
              <a:rPr lang="en-US" sz="4000" dirty="0"/>
              <a:t>Wound packing</a:t>
            </a:r>
            <a:endParaRPr dirty="0"/>
          </a:p>
          <a:p>
            <a:pPr marL="685800" lvl="1" indent="-254000" algn="l" rtl="0">
              <a:lnSpc>
                <a:spcPct val="90000"/>
              </a:lnSpc>
              <a:spcBef>
                <a:spcPts val="500"/>
              </a:spcBef>
              <a:spcAft>
                <a:spcPts val="0"/>
              </a:spcAft>
              <a:buClr>
                <a:schemeClr val="dk1"/>
              </a:buClr>
              <a:buSzPts val="4000"/>
              <a:buChar char="•"/>
            </a:pPr>
            <a:r>
              <a:rPr lang="en-US" sz="4000" dirty="0"/>
              <a:t>Tourniquets (extremity, junctional)</a:t>
            </a:r>
            <a:endParaRPr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13"/>
          <p:cNvSpPr txBox="1">
            <a:spLocks noGrp="1"/>
          </p:cNvSpPr>
          <p:nvPr>
            <p:ph type="title"/>
          </p:nvPr>
        </p:nvSpPr>
        <p:spPr>
          <a:xfrm>
            <a:off x="838200" y="858352"/>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Play"/>
              <a:buNone/>
            </a:pPr>
            <a:r>
              <a:rPr lang="en-US" dirty="0"/>
              <a:t>Summary</a:t>
            </a:r>
            <a:endParaRPr dirty="0"/>
          </a:p>
        </p:txBody>
      </p:sp>
      <p:sp>
        <p:nvSpPr>
          <p:cNvPr id="185" name="Google Shape;185;p13"/>
          <p:cNvSpPr txBox="1">
            <a:spLocks noGrp="1"/>
          </p:cNvSpPr>
          <p:nvPr>
            <p:ph type="body" idx="1"/>
          </p:nvPr>
        </p:nvSpPr>
        <p:spPr>
          <a:xfrm>
            <a:off x="838200" y="2187574"/>
            <a:ext cx="105156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US"/>
              <a:t>Detecting and assessing bleeding is a core skill of every EMS provider</a:t>
            </a:r>
            <a:endParaRPr/>
          </a:p>
          <a:p>
            <a:pPr marL="228600" lvl="0" indent="-228600" algn="l" rtl="0">
              <a:lnSpc>
                <a:spcPct val="90000"/>
              </a:lnSpc>
              <a:spcBef>
                <a:spcPts val="1000"/>
              </a:spcBef>
              <a:spcAft>
                <a:spcPts val="0"/>
              </a:spcAft>
              <a:buClr>
                <a:schemeClr val="dk1"/>
              </a:buClr>
              <a:buSzPts val="2800"/>
              <a:buChar char="•"/>
            </a:pPr>
            <a:r>
              <a:rPr lang="en-US"/>
              <a:t>Tourniquets are effective for serious life-threatening hemorrhage</a:t>
            </a:r>
            <a:endParaRPr/>
          </a:p>
          <a:p>
            <a:pPr marL="228600" lvl="0" indent="-228600" algn="l" rtl="0">
              <a:lnSpc>
                <a:spcPct val="90000"/>
              </a:lnSpc>
              <a:spcBef>
                <a:spcPts val="1000"/>
              </a:spcBef>
              <a:spcAft>
                <a:spcPts val="0"/>
              </a:spcAft>
              <a:buClr>
                <a:schemeClr val="dk1"/>
              </a:buClr>
              <a:buSzPts val="2800"/>
              <a:buChar char="•"/>
            </a:pPr>
            <a:r>
              <a:rPr lang="en-US"/>
              <a:t>There are other tools that can be used to control external bleeding</a:t>
            </a:r>
            <a:endParaRPr/>
          </a:p>
          <a:p>
            <a:pPr marL="228600" lvl="0" indent="-228600" algn="l" rtl="0">
              <a:lnSpc>
                <a:spcPct val="90000"/>
              </a:lnSpc>
              <a:spcBef>
                <a:spcPts val="1000"/>
              </a:spcBef>
              <a:spcAft>
                <a:spcPts val="0"/>
              </a:spcAft>
              <a:buClr>
                <a:schemeClr val="dk1"/>
              </a:buClr>
              <a:buSzPts val="2800"/>
              <a:buChar char="•"/>
            </a:pPr>
            <a:r>
              <a:rPr lang="en-US"/>
              <a:t>Patients may have serious bleeding into different areas of the body and remember CARTS to assess</a:t>
            </a:r>
            <a:endParaRPr/>
          </a:p>
          <a:p>
            <a:pPr marL="228600" lvl="0" indent="-228600" algn="l" rtl="0">
              <a:lnSpc>
                <a:spcPct val="90000"/>
              </a:lnSpc>
              <a:spcBef>
                <a:spcPts val="1000"/>
              </a:spcBef>
              <a:spcAft>
                <a:spcPts val="0"/>
              </a:spcAft>
              <a:buClr>
                <a:schemeClr val="dk1"/>
              </a:buClr>
              <a:buSzPts val="2800"/>
              <a:buChar char="•"/>
            </a:pPr>
            <a:r>
              <a:rPr lang="en-US"/>
              <a:t>Internal bleeding needs prompt evacuation to a surgeon</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14"/>
          <p:cNvSpPr txBox="1">
            <a:spLocks noGrp="1"/>
          </p:cNvSpPr>
          <p:nvPr>
            <p:ph type="body" idx="4294967295"/>
          </p:nvPr>
        </p:nvSpPr>
        <p:spPr>
          <a:xfrm>
            <a:off x="7673942" y="4037721"/>
            <a:ext cx="3525837" cy="1628775"/>
          </a:xfrm>
          <a:prstGeom prst="rect">
            <a:avLst/>
          </a:prstGeom>
          <a:noFill/>
          <a:ln>
            <a:noFill/>
          </a:ln>
        </p:spPr>
        <p:txBody>
          <a:bodyPr spcFirstLastPara="1" wrap="square" lIns="91425" tIns="45700" rIns="91425" bIns="45700" anchor="t" anchorCtr="0">
            <a:normAutofit fontScale="92500"/>
          </a:bodyPr>
          <a:lstStyle/>
          <a:p>
            <a:pPr marL="0" lvl="0" indent="0" algn="l" rtl="0">
              <a:lnSpc>
                <a:spcPct val="90000"/>
              </a:lnSpc>
              <a:spcBef>
                <a:spcPts val="0"/>
              </a:spcBef>
              <a:spcAft>
                <a:spcPts val="0"/>
              </a:spcAft>
              <a:buClr>
                <a:schemeClr val="dk1"/>
              </a:buClr>
              <a:buSzPts val="4000"/>
              <a:buNone/>
            </a:pPr>
            <a:r>
              <a:rPr lang="en-US" sz="5400" b="1" dirty="0"/>
              <a:t>Questions/</a:t>
            </a:r>
            <a:endParaRPr sz="4000" dirty="0"/>
          </a:p>
          <a:p>
            <a:pPr marL="0" lvl="0" indent="0" algn="l" rtl="0">
              <a:lnSpc>
                <a:spcPct val="90000"/>
              </a:lnSpc>
              <a:spcBef>
                <a:spcPts val="1000"/>
              </a:spcBef>
              <a:spcAft>
                <a:spcPts val="0"/>
              </a:spcAft>
              <a:buClr>
                <a:schemeClr val="dk1"/>
              </a:buClr>
              <a:buSzPts val="4000"/>
              <a:buNone/>
            </a:pPr>
            <a:r>
              <a:rPr lang="en-US" sz="5400" b="1" dirty="0"/>
              <a:t>Discussion</a:t>
            </a:r>
            <a:endParaRPr sz="4000" dirty="0"/>
          </a:p>
        </p:txBody>
      </p:sp>
      <p:sp>
        <p:nvSpPr>
          <p:cNvPr id="191" name="Google Shape;191;p14"/>
          <p:cNvSpPr txBox="1"/>
          <p:nvPr/>
        </p:nvSpPr>
        <p:spPr>
          <a:xfrm>
            <a:off x="7279574" y="6354375"/>
            <a:ext cx="3315331"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b="0" i="0" u="none" strike="noStrike" cap="none">
                <a:solidFill>
                  <a:schemeClr val="dk1"/>
                </a:solidFill>
                <a:latin typeface="Arial"/>
                <a:ea typeface="Arial"/>
                <a:cs typeface="Arial"/>
                <a:sym typeface="Arial"/>
              </a:rPr>
              <a:t>Copyright Specialized Medical Standards 2025</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D7D5A5-2AB5-13C9-31AC-A9BABDF045E6}"/>
              </a:ext>
            </a:extLst>
          </p:cNvPr>
          <p:cNvSpPr>
            <a:spLocks noGrp="1"/>
          </p:cNvSpPr>
          <p:nvPr>
            <p:ph type="title"/>
          </p:nvPr>
        </p:nvSpPr>
        <p:spPr/>
        <p:txBody>
          <a:bodyPr/>
          <a:lstStyle/>
          <a:p>
            <a:r>
              <a:rPr lang="en-US" dirty="0"/>
              <a:t>Case Presentation</a:t>
            </a:r>
          </a:p>
        </p:txBody>
      </p:sp>
      <p:sp>
        <p:nvSpPr>
          <p:cNvPr id="3" name="Content Placeholder 2">
            <a:extLst>
              <a:ext uri="{FF2B5EF4-FFF2-40B4-BE49-F238E27FC236}">
                <a16:creationId xmlns:a16="http://schemas.microsoft.com/office/drawing/2014/main" id="{D2C460E5-A272-EA84-60ED-10F327223D6A}"/>
              </a:ext>
            </a:extLst>
          </p:cNvPr>
          <p:cNvSpPr>
            <a:spLocks noGrp="1"/>
          </p:cNvSpPr>
          <p:nvPr>
            <p:ph idx="1"/>
          </p:nvPr>
        </p:nvSpPr>
        <p:spPr>
          <a:xfrm>
            <a:off x="838200" y="2043389"/>
            <a:ext cx="10515600" cy="4351338"/>
          </a:xfrm>
        </p:spPr>
        <p:txBody>
          <a:bodyPr/>
          <a:lstStyle/>
          <a:p>
            <a:r>
              <a:rPr lang="en-US" dirty="0"/>
              <a:t>36 </a:t>
            </a:r>
            <a:r>
              <a:rPr lang="en-US" dirty="0" err="1"/>
              <a:t>yo</a:t>
            </a:r>
            <a:r>
              <a:rPr lang="en-US" dirty="0"/>
              <a:t> male at home cleaning his gun.  Upon attempting to clear the weapon, accidentally shoots himself through his nondominant left hand and left distal thigh.</a:t>
            </a:r>
          </a:p>
          <a:p>
            <a:r>
              <a:rPr lang="en-US" dirty="0"/>
              <a:t>Brisk bleeding and wife attempts to place a makeshift tourniquet around his leg.  Then she calls 911, with first response (volunteer EMT) arriving 11 minutes later…</a:t>
            </a:r>
          </a:p>
          <a:p>
            <a:endParaRPr lang="en-US" dirty="0"/>
          </a:p>
          <a:p>
            <a:r>
              <a:rPr lang="en-US" i="1" dirty="0"/>
              <a:t>EMTs: What do you do? What do you want to know?</a:t>
            </a:r>
          </a:p>
        </p:txBody>
      </p:sp>
    </p:spTree>
    <p:extLst>
      <p:ext uri="{BB962C8B-B14F-4D97-AF65-F5344CB8AC3E}">
        <p14:creationId xmlns:p14="http://schemas.microsoft.com/office/powerpoint/2010/main" val="35203892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5C4E82-4437-89C1-3B46-39F46869843D}"/>
              </a:ext>
            </a:extLst>
          </p:cNvPr>
          <p:cNvSpPr>
            <a:spLocks noGrp="1"/>
          </p:cNvSpPr>
          <p:nvPr>
            <p:ph type="title"/>
          </p:nvPr>
        </p:nvSpPr>
        <p:spPr/>
        <p:txBody>
          <a:bodyPr/>
          <a:lstStyle/>
          <a:p>
            <a:r>
              <a:rPr lang="en-US" dirty="0"/>
              <a:t>Case Presentation (cont.)</a:t>
            </a:r>
          </a:p>
        </p:txBody>
      </p:sp>
      <p:sp>
        <p:nvSpPr>
          <p:cNvPr id="3" name="Content Placeholder 2">
            <a:extLst>
              <a:ext uri="{FF2B5EF4-FFF2-40B4-BE49-F238E27FC236}">
                <a16:creationId xmlns:a16="http://schemas.microsoft.com/office/drawing/2014/main" id="{CF3388F4-DFCA-E397-6995-5581B874C407}"/>
              </a:ext>
            </a:extLst>
          </p:cNvPr>
          <p:cNvSpPr>
            <a:spLocks noGrp="1"/>
          </p:cNvSpPr>
          <p:nvPr>
            <p:ph idx="1"/>
          </p:nvPr>
        </p:nvSpPr>
        <p:spPr/>
        <p:txBody>
          <a:bodyPr/>
          <a:lstStyle/>
          <a:p>
            <a:r>
              <a:rPr lang="en-US" dirty="0"/>
              <a:t>Vitals: Awake and talking, HR 107, RR: 22, O2 Sats: 96%</a:t>
            </a:r>
          </a:p>
          <a:p>
            <a:r>
              <a:rPr lang="en-US" dirty="0"/>
              <a:t>Placed on a gurney and loaded into ambulance</a:t>
            </a:r>
          </a:p>
          <a:p>
            <a:r>
              <a:rPr lang="en-US" dirty="0"/>
              <a:t>Begin drive to meet ALS transport…</a:t>
            </a:r>
          </a:p>
          <a:p>
            <a:endParaRPr lang="en-US" dirty="0"/>
          </a:p>
          <a:p>
            <a:r>
              <a:rPr lang="en-US" i="1" u="sng" dirty="0"/>
              <a:t>EXERCISE (~5 minutes): </a:t>
            </a:r>
          </a:p>
          <a:p>
            <a:pPr lvl="1"/>
            <a:r>
              <a:rPr lang="en-US" dirty="0"/>
              <a:t>Pull out a piece of paper and something to write with</a:t>
            </a:r>
          </a:p>
          <a:p>
            <a:pPr lvl="1"/>
            <a:r>
              <a:rPr lang="en-US" dirty="0"/>
              <a:t>Write down everything you need to do (each task) for this patient</a:t>
            </a:r>
          </a:p>
        </p:txBody>
      </p:sp>
    </p:spTree>
    <p:extLst>
      <p:ext uri="{BB962C8B-B14F-4D97-AF65-F5344CB8AC3E}">
        <p14:creationId xmlns:p14="http://schemas.microsoft.com/office/powerpoint/2010/main" val="1810333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p1"/>
          <p:cNvSpPr txBox="1"/>
          <p:nvPr/>
        </p:nvSpPr>
        <p:spPr>
          <a:xfrm>
            <a:off x="736401" y="4210086"/>
            <a:ext cx="3817089" cy="193899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i="0" u="none" strike="noStrike" cap="none" dirty="0">
                <a:solidFill>
                  <a:schemeClr val="dk1"/>
                </a:solidFill>
                <a:latin typeface="Roboto"/>
                <a:ea typeface="Roboto"/>
                <a:cs typeface="Roboto"/>
                <a:sym typeface="Roboto"/>
              </a:rPr>
              <a:t>A Brief History of Blood Transfusion</a:t>
            </a:r>
            <a:endParaRPr b="1"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2"/>
          <p:cNvSpPr txBox="1"/>
          <p:nvPr/>
        </p:nvSpPr>
        <p:spPr>
          <a:xfrm>
            <a:off x="1248032" y="1201233"/>
            <a:ext cx="8044249"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dirty="0">
                <a:solidFill>
                  <a:schemeClr val="dk1"/>
                </a:solidFill>
                <a:latin typeface="Roboto"/>
                <a:ea typeface="Roboto"/>
                <a:cs typeface="Roboto"/>
                <a:sym typeface="Roboto"/>
              </a:rPr>
              <a:t>Learning Objective</a:t>
            </a:r>
            <a:endParaRPr dirty="0"/>
          </a:p>
        </p:txBody>
      </p:sp>
      <p:sp>
        <p:nvSpPr>
          <p:cNvPr id="120" name="Google Shape;120;p2"/>
          <p:cNvSpPr txBox="1"/>
          <p:nvPr/>
        </p:nvSpPr>
        <p:spPr>
          <a:xfrm>
            <a:off x="439387" y="6369178"/>
            <a:ext cx="3315331"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chemeClr val="dk1"/>
                </a:solidFill>
                <a:latin typeface="Arial"/>
                <a:ea typeface="Arial"/>
                <a:cs typeface="Arial"/>
                <a:sym typeface="Arial"/>
              </a:rPr>
              <a:t>Copyright Specialized Medical Standards 2025</a:t>
            </a:r>
            <a:endParaRPr/>
          </a:p>
        </p:txBody>
      </p:sp>
      <p:sp>
        <p:nvSpPr>
          <p:cNvPr id="121" name="Google Shape;121;p2"/>
          <p:cNvSpPr txBox="1"/>
          <p:nvPr/>
        </p:nvSpPr>
        <p:spPr>
          <a:xfrm>
            <a:off x="1248031" y="2692597"/>
            <a:ext cx="8928901" cy="1384954"/>
          </a:xfrm>
          <a:prstGeom prst="rect">
            <a:avLst/>
          </a:prstGeom>
          <a:noFill/>
          <a:ln>
            <a:noFill/>
          </a:ln>
        </p:spPr>
        <p:txBody>
          <a:bodyPr spcFirstLastPara="1" wrap="square" lIns="91425" tIns="45700" rIns="91425" bIns="45700" anchor="t" anchorCtr="0">
            <a:spAutoFit/>
          </a:bodyPr>
          <a:lstStyle/>
          <a:p>
            <a:pPr marL="457200" marR="0" lvl="0" indent="-457200" algn="l" rtl="0">
              <a:spcBef>
                <a:spcPts val="0"/>
              </a:spcBef>
              <a:spcAft>
                <a:spcPts val="0"/>
              </a:spcAft>
              <a:buFont typeface="Arial" panose="020B0604020202020204" pitchFamily="34" charset="0"/>
              <a:buChar char="•"/>
            </a:pPr>
            <a:r>
              <a:rPr lang="en-US" sz="2800" dirty="0">
                <a:solidFill>
                  <a:schemeClr val="dk1"/>
                </a:solidFill>
                <a:latin typeface="Arial"/>
                <a:ea typeface="Arial"/>
                <a:cs typeface="Arial"/>
                <a:sym typeface="Arial"/>
              </a:rPr>
              <a:t>Describe the history of blood transfusion and discuss why blood components became the default standard for resuscitation of hemorrhage</a:t>
            </a:r>
            <a:endParaRPr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p3"/>
          <p:cNvSpPr txBox="1">
            <a:spLocks noGrp="1"/>
          </p:cNvSpPr>
          <p:nvPr>
            <p:ph type="title"/>
          </p:nvPr>
        </p:nvSpPr>
        <p:spPr>
          <a:xfrm>
            <a:off x="838200" y="717826"/>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Play"/>
              <a:buNone/>
            </a:pPr>
            <a:r>
              <a:rPr lang="en-US"/>
              <a:t>History</a:t>
            </a:r>
            <a:endParaRPr/>
          </a:p>
        </p:txBody>
      </p:sp>
      <p:sp>
        <p:nvSpPr>
          <p:cNvPr id="127" name="Google Shape;127;p3"/>
          <p:cNvSpPr txBox="1">
            <a:spLocks noGrp="1"/>
          </p:cNvSpPr>
          <p:nvPr>
            <p:ph type="body" idx="1"/>
          </p:nvPr>
        </p:nvSpPr>
        <p:spPr>
          <a:xfrm>
            <a:off x="1981201" y="3954463"/>
            <a:ext cx="4529667" cy="4525963"/>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rgbClr val="2C1E03"/>
              </a:buClr>
              <a:buSzPts val="2800"/>
              <a:buChar char="•"/>
            </a:pPr>
            <a:r>
              <a:rPr lang="en-US" b="1" i="0">
                <a:solidFill>
                  <a:srgbClr val="2C1E03"/>
                </a:solidFill>
                <a:highlight>
                  <a:srgbClr val="FFFFFF"/>
                </a:highlight>
                <a:latin typeface="Calibri"/>
                <a:ea typeface="Calibri"/>
                <a:cs typeface="Calibri"/>
                <a:sym typeface="Calibri"/>
              </a:rPr>
              <a:t>1628</a:t>
            </a:r>
            <a:r>
              <a:rPr lang="en-US" b="0" i="0">
                <a:solidFill>
                  <a:srgbClr val="2C1E03"/>
                </a:solidFill>
                <a:highlight>
                  <a:srgbClr val="FFFFFF"/>
                </a:highlight>
                <a:latin typeface="Calibri"/>
                <a:ea typeface="Calibri"/>
                <a:cs typeface="Calibri"/>
                <a:sym typeface="Calibri"/>
              </a:rPr>
              <a:t> - English physician </a:t>
            </a:r>
            <a:r>
              <a:rPr lang="en-US" b="0" i="1">
                <a:solidFill>
                  <a:srgbClr val="2C1E03"/>
                </a:solidFill>
                <a:highlight>
                  <a:srgbClr val="FFFFFF"/>
                </a:highlight>
                <a:latin typeface="Calibri"/>
                <a:ea typeface="Calibri"/>
                <a:cs typeface="Calibri"/>
                <a:sym typeface="Calibri"/>
              </a:rPr>
              <a:t>William Harvey </a:t>
            </a:r>
            <a:r>
              <a:rPr lang="en-US" b="0" i="0">
                <a:solidFill>
                  <a:srgbClr val="2C1E03"/>
                </a:solidFill>
                <a:highlight>
                  <a:srgbClr val="FFFFFF"/>
                </a:highlight>
                <a:latin typeface="Calibri"/>
                <a:ea typeface="Calibri"/>
                <a:cs typeface="Calibri"/>
                <a:sym typeface="Calibri"/>
              </a:rPr>
              <a:t>discovers the circulation of blood. </a:t>
            </a:r>
            <a:endParaRPr>
              <a:latin typeface="Calibri"/>
              <a:ea typeface="Calibri"/>
              <a:cs typeface="Calibri"/>
              <a:sym typeface="Calibri"/>
            </a:endParaRPr>
          </a:p>
        </p:txBody>
      </p:sp>
      <p:pic>
        <p:nvPicPr>
          <p:cNvPr id="128" name="Google Shape;128;p3" descr="A close-up of a hand&#10;&#10;Description automatically generated"/>
          <p:cNvPicPr preferRelativeResize="0"/>
          <p:nvPr/>
        </p:nvPicPr>
        <p:blipFill rotWithShape="1">
          <a:blip r:embed="rId3">
            <a:alphaModFix/>
          </a:blip>
          <a:srcRect/>
          <a:stretch/>
        </p:blipFill>
        <p:spPr>
          <a:xfrm>
            <a:off x="6029251" y="1105152"/>
            <a:ext cx="4572000" cy="4647696"/>
          </a:xfrm>
          <a:prstGeom prst="rect">
            <a:avLst/>
          </a:prstGeom>
          <a:noFill/>
          <a:ln>
            <a:noFill/>
          </a:ln>
        </p:spPr>
      </p:pic>
      <p:sp>
        <p:nvSpPr>
          <p:cNvPr id="129" name="Google Shape;129;p3"/>
          <p:cNvSpPr txBox="1"/>
          <p:nvPr/>
        </p:nvSpPr>
        <p:spPr>
          <a:xfrm>
            <a:off x="4449727" y="5770842"/>
            <a:ext cx="6904073"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a:solidFill>
                  <a:srgbClr val="252525"/>
                </a:solidFill>
                <a:latin typeface="Arial"/>
                <a:ea typeface="Arial"/>
                <a:cs typeface="Arial"/>
                <a:sym typeface="Arial"/>
              </a:rPr>
              <a:t>Illustrations of Harvey’s experiments from De Motu Cordis, 1628</a:t>
            </a:r>
            <a:endParaRPr sz="1800" dirty="0">
              <a:solidFill>
                <a:schemeClr val="dk1"/>
              </a:solidFill>
              <a:latin typeface="Arial"/>
              <a:ea typeface="Arial"/>
              <a:cs typeface="Arial"/>
              <a:sym typeface="Arial"/>
            </a:endParaRPr>
          </a:p>
        </p:txBody>
      </p:sp>
      <p:pic>
        <p:nvPicPr>
          <p:cNvPr id="130" name="Google Shape;130;p3"/>
          <p:cNvPicPr preferRelativeResize="0"/>
          <p:nvPr/>
        </p:nvPicPr>
        <p:blipFill rotWithShape="1">
          <a:blip r:embed="rId4">
            <a:alphaModFix/>
          </a:blip>
          <a:srcRect/>
          <a:stretch/>
        </p:blipFill>
        <p:spPr>
          <a:xfrm>
            <a:off x="2169413" y="1674761"/>
            <a:ext cx="2571920" cy="2022578"/>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pic>
        <p:nvPicPr>
          <p:cNvPr id="136" name="Google Shape;136;p4" descr="Denys.jpg"/>
          <p:cNvPicPr preferRelativeResize="0">
            <a:picLocks noGrp="1"/>
          </p:cNvPicPr>
          <p:nvPr>
            <p:ph type="body" idx="2"/>
          </p:nvPr>
        </p:nvPicPr>
        <p:blipFill rotWithShape="1">
          <a:blip r:embed="rId3">
            <a:alphaModFix/>
          </a:blip>
          <a:srcRect l="11649" b="-1"/>
          <a:stretch/>
        </p:blipFill>
        <p:spPr>
          <a:xfrm>
            <a:off x="6101270" y="10"/>
            <a:ext cx="4566728" cy="6857990"/>
          </a:xfrm>
          <a:prstGeom prst="rect">
            <a:avLst/>
          </a:prstGeom>
          <a:noFill/>
          <a:ln>
            <a:noFill/>
          </a:ln>
        </p:spPr>
      </p:pic>
      <p:sp>
        <p:nvSpPr>
          <p:cNvPr id="137" name="Google Shape;137;p4"/>
          <p:cNvSpPr txBox="1">
            <a:spLocks noGrp="1"/>
          </p:cNvSpPr>
          <p:nvPr>
            <p:ph type="title"/>
          </p:nvPr>
        </p:nvSpPr>
        <p:spPr>
          <a:xfrm>
            <a:off x="1390586" y="1020490"/>
            <a:ext cx="3583791" cy="162897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500"/>
              <a:buFont typeface="Play"/>
              <a:buNone/>
            </a:pPr>
            <a:r>
              <a:rPr lang="en-US" sz="3500"/>
              <a:t>First Transfusion- 1667</a:t>
            </a:r>
            <a:endParaRPr/>
          </a:p>
        </p:txBody>
      </p:sp>
      <p:sp>
        <p:nvSpPr>
          <p:cNvPr id="138" name="Google Shape;138;p4"/>
          <p:cNvSpPr txBox="1">
            <a:spLocks noGrp="1"/>
          </p:cNvSpPr>
          <p:nvPr>
            <p:ph type="body" idx="1"/>
          </p:nvPr>
        </p:nvSpPr>
        <p:spPr>
          <a:xfrm>
            <a:off x="1901688" y="2285995"/>
            <a:ext cx="3688480" cy="3973072"/>
          </a:xfrm>
          <a:prstGeom prst="rect">
            <a:avLst/>
          </a:prstGeom>
          <a:noFill/>
          <a:ln>
            <a:noFill/>
          </a:ln>
        </p:spPr>
        <p:txBody>
          <a:bodyPr spcFirstLastPara="1" wrap="square" lIns="91425" tIns="45700" rIns="91425" bIns="45700" anchor="ctr" anchorCtr="0">
            <a:normAutofit/>
          </a:bodyPr>
          <a:lstStyle/>
          <a:p>
            <a:pPr marL="228600" lvl="0" indent="-228600" algn="l" rtl="0">
              <a:lnSpc>
                <a:spcPct val="90000"/>
              </a:lnSpc>
              <a:spcBef>
                <a:spcPts val="0"/>
              </a:spcBef>
              <a:spcAft>
                <a:spcPts val="0"/>
              </a:spcAft>
              <a:buClr>
                <a:schemeClr val="dk1"/>
              </a:buClr>
              <a:buSzPts val="1700"/>
              <a:buChar char="•"/>
            </a:pPr>
            <a:r>
              <a:rPr lang="en-US" sz="1700" i="1"/>
              <a:t>Jean Baptiste Denis</a:t>
            </a:r>
            <a:r>
              <a:rPr lang="en-US" sz="1700"/>
              <a:t>, Paris</a:t>
            </a:r>
            <a:endParaRPr/>
          </a:p>
          <a:p>
            <a:pPr marL="228600" lvl="0" indent="-228600" algn="l" rtl="0">
              <a:lnSpc>
                <a:spcPct val="90000"/>
              </a:lnSpc>
              <a:spcBef>
                <a:spcPts val="1000"/>
              </a:spcBef>
              <a:spcAft>
                <a:spcPts val="0"/>
              </a:spcAft>
              <a:buClr>
                <a:schemeClr val="dk1"/>
              </a:buClr>
              <a:buSzPts val="1700"/>
              <a:buChar char="•"/>
            </a:pPr>
            <a:r>
              <a:rPr lang="en-US" sz="1700"/>
              <a:t>Transfused patient (mental disorder) with lamb’s blood x3 sessions</a:t>
            </a:r>
            <a:endParaRPr/>
          </a:p>
          <a:p>
            <a:pPr marL="685800" lvl="1" indent="-228600" algn="l" rtl="0">
              <a:lnSpc>
                <a:spcPct val="90000"/>
              </a:lnSpc>
              <a:spcBef>
                <a:spcPts val="500"/>
              </a:spcBef>
              <a:spcAft>
                <a:spcPts val="0"/>
              </a:spcAft>
              <a:buClr>
                <a:schemeClr val="dk1"/>
              </a:buClr>
              <a:buSzPts val="1700"/>
              <a:buChar char="•"/>
            </a:pPr>
            <a:r>
              <a:rPr lang="en-US" sz="1700"/>
              <a:t>Transfusion reaction (“pain in kidneys”)</a:t>
            </a:r>
            <a:endParaRPr/>
          </a:p>
          <a:p>
            <a:pPr marL="685800" lvl="1" indent="-228600" algn="l" rtl="0">
              <a:lnSpc>
                <a:spcPct val="90000"/>
              </a:lnSpc>
              <a:spcBef>
                <a:spcPts val="500"/>
              </a:spcBef>
              <a:spcAft>
                <a:spcPts val="0"/>
              </a:spcAft>
              <a:buClr>
                <a:schemeClr val="dk1"/>
              </a:buClr>
              <a:buSzPts val="1700"/>
              <a:buChar char="•"/>
            </a:pPr>
            <a:r>
              <a:rPr lang="en-US" sz="1700"/>
              <a:t>Pt died after third transfusion</a:t>
            </a:r>
            <a:endParaRPr/>
          </a:p>
          <a:p>
            <a:pPr marL="685800" lvl="1" indent="-228600" algn="l" rtl="0">
              <a:lnSpc>
                <a:spcPct val="90000"/>
              </a:lnSpc>
              <a:spcBef>
                <a:spcPts val="500"/>
              </a:spcBef>
              <a:spcAft>
                <a:spcPts val="0"/>
              </a:spcAft>
              <a:buClr>
                <a:schemeClr val="dk1"/>
              </a:buClr>
              <a:buSzPts val="1700"/>
              <a:buChar char="•"/>
            </a:pPr>
            <a:r>
              <a:rPr lang="en-US" sz="1700"/>
              <a:t>Wife- arsenic poisoning</a:t>
            </a:r>
            <a:endParaRPr/>
          </a:p>
          <a:p>
            <a:pPr marL="685800" lvl="1" indent="-228600" algn="l" rtl="0">
              <a:lnSpc>
                <a:spcPct val="90000"/>
              </a:lnSpc>
              <a:spcBef>
                <a:spcPts val="500"/>
              </a:spcBef>
              <a:spcAft>
                <a:spcPts val="0"/>
              </a:spcAft>
              <a:buClr>
                <a:schemeClr val="dk1"/>
              </a:buClr>
              <a:buSzPts val="1700"/>
              <a:buChar char="•"/>
            </a:pPr>
            <a:r>
              <a:rPr lang="en-US" sz="1700"/>
              <a:t>Parliament banned practice</a:t>
            </a:r>
            <a:endParaRPr/>
          </a:p>
          <a:p>
            <a:pPr marL="228600" lvl="0" indent="-228600" algn="l" rtl="0">
              <a:lnSpc>
                <a:spcPct val="90000"/>
              </a:lnSpc>
              <a:spcBef>
                <a:spcPts val="1000"/>
              </a:spcBef>
              <a:spcAft>
                <a:spcPts val="0"/>
              </a:spcAft>
              <a:buClr>
                <a:schemeClr val="dk1"/>
              </a:buClr>
              <a:buSzPts val="1800"/>
              <a:buChar char="•"/>
            </a:pPr>
            <a:r>
              <a:rPr lang="en-US" sz="1800"/>
              <a:t>Denis credited with</a:t>
            </a:r>
            <a:r>
              <a:rPr lang="en-US" sz="1800" i="1"/>
              <a:t> Stiptik </a:t>
            </a:r>
            <a:endParaRPr/>
          </a:p>
        </p:txBody>
      </p:sp>
    </p:spTree>
  </p:cSld>
  <p:clrMapOvr>
    <a:masterClrMapping/>
  </p:clrMapOvr>
</p:sld>
</file>

<file path=ppt/theme/theme1.xml><?xml version="1.0" encoding="utf-8"?>
<a:theme xmlns:a="http://schemas.openxmlformats.org/drawingml/2006/main" name="1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RDCR (Blood Crs) MASTER template (4.11.25)" id="{7B4B8111-00AD-904D-8C4A-D6DF3589D9E4}" vid="{7F4570CC-69CE-9345-B1EA-49C9B07AC74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1428</TotalTime>
  <Words>2937</Words>
  <Application>Microsoft Macintosh PowerPoint</Application>
  <PresentationFormat>Widescreen</PresentationFormat>
  <Paragraphs>266</Paragraphs>
  <Slides>33</Slides>
  <Notes>30</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33</vt:i4>
      </vt:variant>
    </vt:vector>
  </HeadingPairs>
  <TitlesOfParts>
    <vt:vector size="45" baseType="lpstr">
      <vt:lpstr>Alegreya</vt:lpstr>
      <vt:lpstr>Aptos</vt:lpstr>
      <vt:lpstr>Aptos Display</vt:lpstr>
      <vt:lpstr>Arial</vt:lpstr>
      <vt:lpstr>Calibri</vt:lpstr>
      <vt:lpstr>Libre Franklin Medium</vt:lpstr>
      <vt:lpstr>Noto Sans Symbols</vt:lpstr>
      <vt:lpstr>Open Sans</vt:lpstr>
      <vt:lpstr>Play</vt:lpstr>
      <vt:lpstr>PT Serif</vt:lpstr>
      <vt:lpstr>Roboto</vt:lpstr>
      <vt:lpstr>1_Custom Design</vt:lpstr>
      <vt:lpstr>Introductions</vt:lpstr>
      <vt:lpstr>PowerPoint Presentation</vt:lpstr>
      <vt:lpstr>PowerPoint Presentation</vt:lpstr>
      <vt:lpstr>Case Presentation</vt:lpstr>
      <vt:lpstr>Case Presentation (cont.)</vt:lpstr>
      <vt:lpstr>PowerPoint Presentation</vt:lpstr>
      <vt:lpstr>PowerPoint Presentation</vt:lpstr>
      <vt:lpstr>History</vt:lpstr>
      <vt:lpstr>First Transfusion- 1667</vt:lpstr>
      <vt:lpstr>150 years later…</vt:lpstr>
      <vt:lpstr>History: 1900-WW I</vt:lpstr>
      <vt:lpstr>Benefit of Whole Blood</vt:lpstr>
      <vt:lpstr>Components: WHY??</vt:lpstr>
      <vt:lpstr>Rh Factor</vt:lpstr>
      <vt:lpstr>PowerPoint Presentation</vt:lpstr>
      <vt:lpstr>PowerPoint Presentation</vt:lpstr>
      <vt:lpstr>The Lethal Triad</vt:lpstr>
      <vt:lpstr>PowerPoint Presentation</vt:lpstr>
      <vt:lpstr>PowerPoint Presentation</vt:lpstr>
      <vt:lpstr>PowerPoint Presentation</vt:lpstr>
      <vt:lpstr>PowerPoint Presentation</vt:lpstr>
      <vt:lpstr>Recognizing and Controlling Bleeding</vt:lpstr>
      <vt:lpstr>Learning Objectives</vt:lpstr>
      <vt:lpstr>Primary Survey</vt:lpstr>
      <vt:lpstr>Tourniquets – and who needs them?</vt:lpstr>
      <vt:lpstr>PowerPoint Presentation</vt:lpstr>
      <vt:lpstr>PowerPoint Presentation</vt:lpstr>
      <vt:lpstr>PowerPoint Presentation</vt:lpstr>
      <vt:lpstr>Where else can we bleed?</vt:lpstr>
      <vt:lpstr>Other stabilization techniques</vt:lpstr>
      <vt:lpstr>Practical Exercise</vt:lpstr>
      <vt:lpstr>Summary</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Sean Keenan</dc:creator>
  <cp:lastModifiedBy>Sean Keenan</cp:lastModifiedBy>
  <cp:revision>13</cp:revision>
  <dcterms:created xsi:type="dcterms:W3CDTF">2025-04-21T20:41:31Z</dcterms:created>
  <dcterms:modified xsi:type="dcterms:W3CDTF">2026-02-04T22:44:53Z</dcterms:modified>
</cp:coreProperties>
</file>